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"/>
  </p:notesMasterIdLst>
  <p:sldIdLst>
    <p:sldId id="291" r:id="rId3"/>
    <p:sldId id="287" r:id="rId4"/>
    <p:sldId id="270" r:id="rId5"/>
    <p:sldId id="267" r:id="rId6"/>
    <p:sldId id="269" r:id="rId7"/>
    <p:sldId id="268" r:id="rId8"/>
    <p:sldId id="261" r:id="rId9"/>
    <p:sldId id="290" r:id="rId10"/>
    <p:sldId id="258" r:id="rId11"/>
    <p:sldId id="271" r:id="rId12"/>
    <p:sldId id="288" r:id="rId13"/>
    <p:sldId id="283" r:id="rId14"/>
    <p:sldId id="257" r:id="rId15"/>
    <p:sldId id="284" r:id="rId16"/>
    <p:sldId id="285" r:id="rId17"/>
    <p:sldId id="272" r:id="rId18"/>
    <p:sldId id="280" r:id="rId19"/>
    <p:sldId id="266" r:id="rId20"/>
    <p:sldId id="273" r:id="rId21"/>
    <p:sldId id="281" r:id="rId22"/>
    <p:sldId id="279" r:id="rId23"/>
  </p:sldIdLst>
  <p:sldSz cx="9144000" cy="5143500" type="screen16x9"/>
  <p:notesSz cx="9144000" cy="6858000"/>
  <p:defaultTextStyle>
    <a:defPPr>
      <a:defRPr lang="ru-RU"/>
    </a:defPPr>
    <a:lvl1pPr algn="l" defTabSz="6842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41313" algn="l" defTabSz="6842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684213" algn="l" defTabSz="6842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7113" algn="l" defTabSz="6842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0013" algn="l" defTabSz="6842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0E2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9" autoAdjust="0"/>
    <p:restoredTop sz="99819" autoAdjust="0"/>
  </p:normalViewPr>
  <p:slideViewPr>
    <p:cSldViewPr snapToGrid="0">
      <p:cViewPr>
        <p:scale>
          <a:sx n="100" d="100"/>
          <a:sy n="100" d="100"/>
        </p:scale>
        <p:origin x="-476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35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35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70183E-E81A-44FC-BE32-0E3B558F5F27}" type="datetimeFigureOut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35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35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569B63-6ED6-4A7C-A07F-E18CD0F6C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A5E1-C16B-4C22-83FD-6850B26A6ABA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1029-AADB-4A2B-84D8-CF03CA075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080EB-256B-4086-AC9A-D9A05B9744B3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57A58-AB5F-411F-BBA5-F78048D44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DF150-6D7B-496E-BEDF-756793839D9A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9B5B0-0FAB-4450-A2F3-5369D162F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16" indent="0" algn="ctr">
              <a:buNone/>
              <a:defRPr sz="1500"/>
            </a:lvl2pPr>
            <a:lvl3pPr marL="685442" indent="0" algn="ctr">
              <a:buNone/>
              <a:defRPr sz="1400"/>
            </a:lvl3pPr>
            <a:lvl4pPr marL="1028163" indent="0" algn="ctr">
              <a:buNone/>
              <a:defRPr sz="1200"/>
            </a:lvl4pPr>
            <a:lvl5pPr marL="1370884" indent="0" algn="ctr">
              <a:buNone/>
              <a:defRPr sz="1200"/>
            </a:lvl5pPr>
            <a:lvl6pPr marL="1713611" indent="0" algn="ctr">
              <a:buNone/>
              <a:defRPr sz="1200"/>
            </a:lvl6pPr>
            <a:lvl7pPr marL="2056325" indent="0" algn="ctr">
              <a:buNone/>
              <a:defRPr sz="1200"/>
            </a:lvl7pPr>
            <a:lvl8pPr marL="2399040" indent="0" algn="ctr">
              <a:buNone/>
              <a:defRPr sz="1200"/>
            </a:lvl8pPr>
            <a:lvl9pPr marL="274175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 rot="1446526">
            <a:off x="1465809" y="-1214989"/>
            <a:ext cx="8556999" cy="7536772"/>
          </a:xfrm>
          <a:custGeom>
            <a:avLst/>
            <a:gdLst>
              <a:gd name="connsiteX0" fmla="*/ 5250556 w 11409332"/>
              <a:gd name="connsiteY0" fmla="*/ 1497852 h 10049029"/>
              <a:gd name="connsiteX1" fmla="*/ 8597673 w 11409332"/>
              <a:gd name="connsiteY1" fmla="*/ 0 h 10049029"/>
              <a:gd name="connsiteX2" fmla="*/ 8612355 w 11409332"/>
              <a:gd name="connsiteY2" fmla="*/ 4994 h 10049029"/>
              <a:gd name="connsiteX3" fmla="*/ 11409332 w 11409332"/>
              <a:gd name="connsiteY3" fmla="*/ 6255147 h 10049029"/>
              <a:gd name="connsiteX4" fmla="*/ 2931481 w 11409332"/>
              <a:gd name="connsiteY4" fmla="*/ 10049029 h 10049029"/>
              <a:gd name="connsiteX5" fmla="*/ 2823855 w 11409332"/>
              <a:gd name="connsiteY5" fmla="*/ 9993949 h 10049029"/>
              <a:gd name="connsiteX6" fmla="*/ 2721 w 11409332"/>
              <a:gd name="connsiteY6" fmla="*/ 5895423 h 10049029"/>
              <a:gd name="connsiteX7" fmla="*/ 5670246 w 11409332"/>
              <a:gd name="connsiteY7" fmla="*/ 4347137 h 10049029"/>
              <a:gd name="connsiteX8" fmla="*/ 5391953 w 11409332"/>
              <a:gd name="connsiteY8" fmla="*/ 1886707 h 1004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09332" h="10049029">
                <a:moveTo>
                  <a:pt x="5250556" y="1497852"/>
                </a:moveTo>
                <a:lnTo>
                  <a:pt x="8597673" y="0"/>
                </a:lnTo>
                <a:lnTo>
                  <a:pt x="8612355" y="4994"/>
                </a:lnTo>
                <a:lnTo>
                  <a:pt x="11409332" y="6255147"/>
                </a:lnTo>
                <a:lnTo>
                  <a:pt x="2931481" y="10049029"/>
                </a:lnTo>
                <a:lnTo>
                  <a:pt x="2823855" y="9993949"/>
                </a:lnTo>
                <a:cubicBezTo>
                  <a:pt x="522486" y="8738129"/>
                  <a:pt x="99912" y="6690197"/>
                  <a:pt x="2721" y="5895423"/>
                </a:cubicBezTo>
                <a:cubicBezTo>
                  <a:pt x="-132501" y="4789652"/>
                  <a:pt x="4812974" y="5272952"/>
                  <a:pt x="5670246" y="4347137"/>
                </a:cubicBezTo>
                <a:cubicBezTo>
                  <a:pt x="6045305" y="3942092"/>
                  <a:pt x="5754579" y="2907451"/>
                  <a:pt x="5391953" y="1886707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8095">
                <a:srgbClr val="C00000"/>
              </a:gs>
              <a:gs pos="70000">
                <a:schemeClr val="accent1">
                  <a:lumMod val="50000"/>
                  <a:lumOff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7" tIns="34284" rIns="68547" bIns="34284" rtlCol="0" anchor="ctr">
            <a:noAutofit/>
          </a:bodyPr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5737" y="142881"/>
            <a:ext cx="8779670" cy="4843463"/>
          </a:xfrm>
          <a:prstGeom prst="roundRect">
            <a:avLst>
              <a:gd name="adj" fmla="val 4272"/>
            </a:avLst>
          </a:prstGeom>
          <a:solidFill>
            <a:schemeClr val="bg1"/>
          </a:solidFill>
          <a:ln>
            <a:noFill/>
          </a:ln>
          <a:effectLst>
            <a:outerShdw blurRad="177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 rot="6630985">
            <a:off x="1259158" y="-1524705"/>
            <a:ext cx="6772489" cy="9742370"/>
          </a:xfrm>
          <a:custGeom>
            <a:avLst/>
            <a:gdLst>
              <a:gd name="connsiteX0" fmla="*/ 1505103 w 9029985"/>
              <a:gd name="connsiteY0" fmla="*/ 11182811 h 12989827"/>
              <a:gd name="connsiteX1" fmla="*/ 0 w 9029985"/>
              <a:gd name="connsiteY1" fmla="*/ 7160744 h 12989827"/>
              <a:gd name="connsiteX2" fmla="*/ 23468 w 9029985"/>
              <a:gd name="connsiteY2" fmla="*/ 7062227 h 12989827"/>
              <a:gd name="connsiteX3" fmla="*/ 4611670 w 9029985"/>
              <a:gd name="connsiteY3" fmla="*/ 5519032 h 12989827"/>
              <a:gd name="connsiteX4" fmla="*/ 3815314 w 9029985"/>
              <a:gd name="connsiteY4" fmla="*/ 376048 h 12989827"/>
              <a:gd name="connsiteX5" fmla="*/ 3813000 w 9029985"/>
              <a:gd name="connsiteY5" fmla="*/ 353250 h 12989827"/>
              <a:gd name="connsiteX6" fmla="*/ 4756985 w 9029985"/>
              <a:gd name="connsiteY6" fmla="*/ 0 h 12989827"/>
              <a:gd name="connsiteX7" fmla="*/ 9029985 w 9029985"/>
              <a:gd name="connsiteY7" fmla="*/ 11418683 h 12989827"/>
              <a:gd name="connsiteX8" fmla="*/ 4831438 w 9029985"/>
              <a:gd name="connsiteY8" fmla="*/ 12989827 h 12989827"/>
              <a:gd name="connsiteX9" fmla="*/ 4659006 w 9029985"/>
              <a:gd name="connsiteY9" fmla="*/ 12959622 h 12989827"/>
              <a:gd name="connsiteX10" fmla="*/ 1636377 w 9029985"/>
              <a:gd name="connsiteY10" fmla="*/ 11333099 h 1298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29985" h="12989827">
                <a:moveTo>
                  <a:pt x="1505103" y="11182811"/>
                </a:moveTo>
                <a:lnTo>
                  <a:pt x="0" y="7160744"/>
                </a:lnTo>
                <a:lnTo>
                  <a:pt x="23468" y="7062227"/>
                </a:lnTo>
                <a:cubicBezTo>
                  <a:pt x="377661" y="6083939"/>
                  <a:pt x="3957343" y="6504736"/>
                  <a:pt x="4611670" y="5519032"/>
                </a:cubicBezTo>
                <a:cubicBezTo>
                  <a:pt x="5156943" y="4697610"/>
                  <a:pt x="3973750" y="1596170"/>
                  <a:pt x="3815314" y="376048"/>
                </a:cubicBezTo>
                <a:lnTo>
                  <a:pt x="3813000" y="353250"/>
                </a:lnTo>
                <a:lnTo>
                  <a:pt x="4756985" y="0"/>
                </a:lnTo>
                <a:lnTo>
                  <a:pt x="9029985" y="11418683"/>
                </a:lnTo>
                <a:lnTo>
                  <a:pt x="4831438" y="12989827"/>
                </a:lnTo>
                <a:lnTo>
                  <a:pt x="4659006" y="12959622"/>
                </a:lnTo>
                <a:cubicBezTo>
                  <a:pt x="3286832" y="12689121"/>
                  <a:pt x="2319399" y="12073280"/>
                  <a:pt x="1636377" y="11333099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8095">
                <a:srgbClr val="C00000"/>
              </a:gs>
              <a:gs pos="70000">
                <a:schemeClr val="accent1">
                  <a:lumMod val="50000"/>
                  <a:lumOff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7" tIns="34284" rIns="68547" bIns="34284" rtlCol="0" anchor="ctr">
            <a:noAutofit/>
          </a:bodyPr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5746" y="142881"/>
            <a:ext cx="8779669" cy="4843463"/>
          </a:xfrm>
          <a:prstGeom prst="roundRect">
            <a:avLst>
              <a:gd name="adj" fmla="val 4272"/>
            </a:avLst>
          </a:prstGeom>
          <a:solidFill>
            <a:schemeClr val="bg1"/>
          </a:solidFill>
          <a:ln>
            <a:noFill/>
          </a:ln>
          <a:effectLst>
            <a:outerShdw blurRad="177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 rot="9000000">
            <a:off x="-1108302" y="-1321635"/>
            <a:ext cx="8769845" cy="7370651"/>
          </a:xfrm>
          <a:custGeom>
            <a:avLst/>
            <a:gdLst>
              <a:gd name="connsiteX0" fmla="*/ 8054285 w 11693126"/>
              <a:gd name="connsiteY0" fmla="*/ 9827535 h 9827535"/>
              <a:gd name="connsiteX1" fmla="*/ 0 w 11693126"/>
              <a:gd name="connsiteY1" fmla="*/ 5177391 h 9827535"/>
              <a:gd name="connsiteX2" fmla="*/ 46922 w 11693126"/>
              <a:gd name="connsiteY2" fmla="*/ 5145971 h 9827535"/>
              <a:gd name="connsiteX3" fmla="*/ 5513549 w 11693126"/>
              <a:gd name="connsiteY3" fmla="*/ 3954045 h 9827535"/>
              <a:gd name="connsiteX4" fmla="*/ 4766193 w 11693126"/>
              <a:gd name="connsiteY4" fmla="*/ 52919 h 9827535"/>
              <a:gd name="connsiteX5" fmla="*/ 4748495 w 11693126"/>
              <a:gd name="connsiteY5" fmla="*/ 0 h 9827535"/>
              <a:gd name="connsiteX6" fmla="*/ 11693126 w 11693126"/>
              <a:gd name="connsiteY6" fmla="*/ 4009485 h 9827535"/>
              <a:gd name="connsiteX7" fmla="*/ 11693126 w 11693126"/>
              <a:gd name="connsiteY7" fmla="*/ 4009486 h 9827535"/>
              <a:gd name="connsiteX8" fmla="*/ 11483284 w 11693126"/>
              <a:gd name="connsiteY8" fmla="*/ 3888334 h 982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3126" h="9827535">
                <a:moveTo>
                  <a:pt x="8054285" y="9827535"/>
                </a:moveTo>
                <a:lnTo>
                  <a:pt x="0" y="5177391"/>
                </a:lnTo>
                <a:lnTo>
                  <a:pt x="46922" y="5145971"/>
                </a:lnTo>
                <a:cubicBezTo>
                  <a:pt x="1097595" y="4541281"/>
                  <a:pt x="4780453" y="4774447"/>
                  <a:pt x="5513549" y="3954045"/>
                </a:cubicBezTo>
                <a:cubicBezTo>
                  <a:pt x="6056583" y="3346339"/>
                  <a:pt x="5222522" y="1389184"/>
                  <a:pt x="4766193" y="52919"/>
                </a:cubicBezTo>
                <a:lnTo>
                  <a:pt x="4748495" y="0"/>
                </a:lnTo>
                <a:lnTo>
                  <a:pt x="11693126" y="4009485"/>
                </a:lnTo>
                <a:lnTo>
                  <a:pt x="11693126" y="4009486"/>
                </a:lnTo>
                <a:lnTo>
                  <a:pt x="11483284" y="3888334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8095">
                <a:srgbClr val="C00000"/>
              </a:gs>
              <a:gs pos="70000">
                <a:schemeClr val="accent1">
                  <a:lumMod val="50000"/>
                  <a:lumOff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7" tIns="34284" rIns="68547" bIns="34284" rtlCol="0" anchor="ctr">
            <a:noAutofit/>
          </a:bodyPr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37" y="142881"/>
            <a:ext cx="8779670" cy="4843463"/>
          </a:xfrm>
          <a:prstGeom prst="roundRect">
            <a:avLst>
              <a:gd name="adj" fmla="val 4272"/>
            </a:avLst>
          </a:prstGeom>
          <a:solidFill>
            <a:schemeClr val="bg1"/>
          </a:solidFill>
          <a:ln>
            <a:noFill/>
          </a:ln>
          <a:effectLst>
            <a:outerShdw blurRad="177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Заголовок раздела">
    <p:bg>
      <p:bgPr>
        <a:solidFill>
          <a:srgbClr val="F3F7FF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7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 rot="15910471">
            <a:off x="2011942" y="-1844516"/>
            <a:ext cx="5790164" cy="8880645"/>
          </a:xfrm>
          <a:custGeom>
            <a:avLst/>
            <a:gdLst>
              <a:gd name="connsiteX0" fmla="*/ 7720219 w 7720219"/>
              <a:gd name="connsiteY0" fmla="*/ 1339505 h 11840860"/>
              <a:gd name="connsiteX1" fmla="*/ 6833692 w 7720219"/>
              <a:gd name="connsiteY1" fmla="*/ 11840860 h 11840860"/>
              <a:gd name="connsiteX2" fmla="*/ 0 w 7720219"/>
              <a:gd name="connsiteY2" fmla="*/ 11263958 h 11840860"/>
              <a:gd name="connsiteX3" fmla="*/ 554589 w 7720219"/>
              <a:gd name="connsiteY3" fmla="*/ 4694579 h 11840860"/>
              <a:gd name="connsiteX4" fmla="*/ 709967 w 7720219"/>
              <a:gd name="connsiteY4" fmla="*/ 4547040 h 11840860"/>
              <a:gd name="connsiteX5" fmla="*/ 1628354 w 7720219"/>
              <a:gd name="connsiteY5" fmla="*/ 3422662 h 11840860"/>
              <a:gd name="connsiteX6" fmla="*/ 1812881 w 7720219"/>
              <a:gd name="connsiteY6" fmla="*/ 60697 h 11840860"/>
              <a:gd name="connsiteX7" fmla="*/ 7535417 w 7720219"/>
              <a:gd name="connsiteY7" fmla="*/ 1189917 h 1184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0219" h="11840860">
                <a:moveTo>
                  <a:pt x="7720219" y="1339505"/>
                </a:moveTo>
                <a:lnTo>
                  <a:pt x="6833692" y="11840860"/>
                </a:lnTo>
                <a:lnTo>
                  <a:pt x="0" y="11263958"/>
                </a:lnTo>
                <a:lnTo>
                  <a:pt x="554589" y="4694579"/>
                </a:lnTo>
                <a:lnTo>
                  <a:pt x="709967" y="4547040"/>
                </a:lnTo>
                <a:cubicBezTo>
                  <a:pt x="1120716" y="4146930"/>
                  <a:pt x="1460037" y="3767571"/>
                  <a:pt x="1628354" y="3422662"/>
                </a:cubicBezTo>
                <a:cubicBezTo>
                  <a:pt x="2301621" y="2043023"/>
                  <a:pt x="617852" y="-417352"/>
                  <a:pt x="1812881" y="60697"/>
                </a:cubicBezTo>
                <a:cubicBezTo>
                  <a:pt x="2559773" y="359478"/>
                  <a:pt x="5663682" y="-175561"/>
                  <a:pt x="7535417" y="1189917"/>
                </a:cubicBezTo>
                <a:close/>
              </a:path>
            </a:pathLst>
          </a:custGeom>
          <a:gradFill flip="none" rotWithShape="1">
            <a:gsLst>
              <a:gs pos="80000">
                <a:srgbClr val="C00000"/>
              </a:gs>
              <a:gs pos="38000">
                <a:schemeClr val="accent1">
                  <a:lumMod val="50000"/>
                  <a:lumOff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47" tIns="34284" rIns="68547" bIns="34284" rtlCol="0" anchor="ctr">
            <a:noAutofit/>
          </a:bodyPr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5741" y="142881"/>
            <a:ext cx="8772525" cy="4843463"/>
          </a:xfrm>
          <a:prstGeom prst="roundRect">
            <a:avLst>
              <a:gd name="adj" fmla="val 4272"/>
            </a:avLst>
          </a:prstGeom>
          <a:solidFill>
            <a:schemeClr val="bg1"/>
          </a:solidFill>
          <a:ln>
            <a:noFill/>
          </a:ln>
          <a:effectLst>
            <a:outerShdw blurRad="177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7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вал 4"/>
          <p:cNvSpPr/>
          <p:nvPr/>
        </p:nvSpPr>
        <p:spPr>
          <a:xfrm rot="9000000">
            <a:off x="-858128" y="-2292377"/>
            <a:ext cx="8587554" cy="8798569"/>
          </a:xfrm>
          <a:custGeom>
            <a:avLst/>
            <a:gdLst>
              <a:gd name="connsiteX0" fmla="*/ 0 w 11120283"/>
              <a:gd name="connsiteY0" fmla="*/ 5058697 h 10117393"/>
              <a:gd name="connsiteX1" fmla="*/ 5560142 w 11120283"/>
              <a:gd name="connsiteY1" fmla="*/ 0 h 10117393"/>
              <a:gd name="connsiteX2" fmla="*/ 11120284 w 11120283"/>
              <a:gd name="connsiteY2" fmla="*/ 5058697 h 10117393"/>
              <a:gd name="connsiteX3" fmla="*/ 5560142 w 11120283"/>
              <a:gd name="connsiteY3" fmla="*/ 10117394 h 10117393"/>
              <a:gd name="connsiteX4" fmla="*/ 0 w 11120283"/>
              <a:gd name="connsiteY4" fmla="*/ 5058697 h 10117393"/>
              <a:gd name="connsiteX0" fmla="*/ 634 w 11120918"/>
              <a:gd name="connsiteY0" fmla="*/ 5120733 h 10179430"/>
              <a:gd name="connsiteX1" fmla="*/ 5840995 w 11120918"/>
              <a:gd name="connsiteY1" fmla="*/ 2480772 h 10179430"/>
              <a:gd name="connsiteX2" fmla="*/ 5560776 w 11120918"/>
              <a:gd name="connsiteY2" fmla="*/ 62036 h 10179430"/>
              <a:gd name="connsiteX3" fmla="*/ 11120918 w 11120918"/>
              <a:gd name="connsiteY3" fmla="*/ 5120733 h 10179430"/>
              <a:gd name="connsiteX4" fmla="*/ 5560776 w 11120918"/>
              <a:gd name="connsiteY4" fmla="*/ 10179430 h 10179430"/>
              <a:gd name="connsiteX5" fmla="*/ 634 w 11120918"/>
              <a:gd name="connsiteY5" fmla="*/ 5120733 h 10179430"/>
              <a:gd name="connsiteX0" fmla="*/ 1301 w 11121585"/>
              <a:gd name="connsiteY0" fmla="*/ 5090480 h 10149177"/>
              <a:gd name="connsiteX1" fmla="*/ 5045249 w 11121585"/>
              <a:gd name="connsiteY1" fmla="*/ 3040454 h 10149177"/>
              <a:gd name="connsiteX2" fmla="*/ 5561443 w 11121585"/>
              <a:gd name="connsiteY2" fmla="*/ 31783 h 10149177"/>
              <a:gd name="connsiteX3" fmla="*/ 11121585 w 11121585"/>
              <a:gd name="connsiteY3" fmla="*/ 5090480 h 10149177"/>
              <a:gd name="connsiteX4" fmla="*/ 5561443 w 11121585"/>
              <a:gd name="connsiteY4" fmla="*/ 10149177 h 10149177"/>
              <a:gd name="connsiteX5" fmla="*/ 1301 w 11121585"/>
              <a:gd name="connsiteY5" fmla="*/ 5090480 h 10149177"/>
              <a:gd name="connsiteX0" fmla="*/ 1301 w 11121585"/>
              <a:gd name="connsiteY0" fmla="*/ 5528556 h 10587253"/>
              <a:gd name="connsiteX1" fmla="*/ 5045249 w 11121585"/>
              <a:gd name="connsiteY1" fmla="*/ 3478530 h 10587253"/>
              <a:gd name="connsiteX2" fmla="*/ 3850630 w 11121585"/>
              <a:gd name="connsiteY2" fmla="*/ 27408 h 10587253"/>
              <a:gd name="connsiteX3" fmla="*/ 11121585 w 11121585"/>
              <a:gd name="connsiteY3" fmla="*/ 5528556 h 10587253"/>
              <a:gd name="connsiteX4" fmla="*/ 5561443 w 11121585"/>
              <a:gd name="connsiteY4" fmla="*/ 10587253 h 10587253"/>
              <a:gd name="connsiteX5" fmla="*/ 1301 w 11121585"/>
              <a:gd name="connsiteY5" fmla="*/ 5528556 h 10587253"/>
              <a:gd name="connsiteX0" fmla="*/ 1301 w 11121585"/>
              <a:gd name="connsiteY0" fmla="*/ 5528556 h 10588352"/>
              <a:gd name="connsiteX1" fmla="*/ 5045249 w 11121585"/>
              <a:gd name="connsiteY1" fmla="*/ 3478530 h 10588352"/>
              <a:gd name="connsiteX2" fmla="*/ 3850630 w 11121585"/>
              <a:gd name="connsiteY2" fmla="*/ 27408 h 10588352"/>
              <a:gd name="connsiteX3" fmla="*/ 11121585 w 11121585"/>
              <a:gd name="connsiteY3" fmla="*/ 5528556 h 10588352"/>
              <a:gd name="connsiteX4" fmla="*/ 5561443 w 11121585"/>
              <a:gd name="connsiteY4" fmla="*/ 10587253 h 10588352"/>
              <a:gd name="connsiteX5" fmla="*/ 1301 w 11121585"/>
              <a:gd name="connsiteY5" fmla="*/ 5528556 h 10588352"/>
              <a:gd name="connsiteX0" fmla="*/ 4000 w 11124284"/>
              <a:gd name="connsiteY0" fmla="*/ 5506243 h 10566039"/>
              <a:gd name="connsiteX1" fmla="*/ 4687119 w 11124284"/>
              <a:gd name="connsiteY1" fmla="*/ 4522953 h 10566039"/>
              <a:gd name="connsiteX2" fmla="*/ 3853329 w 11124284"/>
              <a:gd name="connsiteY2" fmla="*/ 5095 h 10566039"/>
              <a:gd name="connsiteX3" fmla="*/ 11124284 w 11124284"/>
              <a:gd name="connsiteY3" fmla="*/ 5506243 h 10566039"/>
              <a:gd name="connsiteX4" fmla="*/ 5564142 w 11124284"/>
              <a:gd name="connsiteY4" fmla="*/ 10564940 h 10566039"/>
              <a:gd name="connsiteX5" fmla="*/ 4000 w 11124284"/>
              <a:gd name="connsiteY5" fmla="*/ 5506243 h 10566039"/>
              <a:gd name="connsiteX0" fmla="*/ 4000 w 11291130"/>
              <a:gd name="connsiteY0" fmla="*/ 5506243 h 10566039"/>
              <a:gd name="connsiteX1" fmla="*/ 4687119 w 11291130"/>
              <a:gd name="connsiteY1" fmla="*/ 4522953 h 10566039"/>
              <a:gd name="connsiteX2" fmla="*/ 3853329 w 11291130"/>
              <a:gd name="connsiteY2" fmla="*/ 5095 h 10566039"/>
              <a:gd name="connsiteX3" fmla="*/ 11124284 w 11291130"/>
              <a:gd name="connsiteY3" fmla="*/ 5506243 h 10566039"/>
              <a:gd name="connsiteX4" fmla="*/ 5564142 w 11291130"/>
              <a:gd name="connsiteY4" fmla="*/ 10564940 h 10566039"/>
              <a:gd name="connsiteX5" fmla="*/ 4000 w 11291130"/>
              <a:gd name="connsiteY5" fmla="*/ 5506243 h 10566039"/>
              <a:gd name="connsiteX0" fmla="*/ 2941 w 12733394"/>
              <a:gd name="connsiteY0" fmla="*/ 5932938 h 10565952"/>
              <a:gd name="connsiteX1" fmla="*/ 6129382 w 12733394"/>
              <a:gd name="connsiteY1" fmla="*/ 4522953 h 10565952"/>
              <a:gd name="connsiteX2" fmla="*/ 5295592 w 12733394"/>
              <a:gd name="connsiteY2" fmla="*/ 5095 h 10565952"/>
              <a:gd name="connsiteX3" fmla="*/ 12566547 w 12733394"/>
              <a:gd name="connsiteY3" fmla="*/ 5506243 h 10565952"/>
              <a:gd name="connsiteX4" fmla="*/ 7006405 w 12733394"/>
              <a:gd name="connsiteY4" fmla="*/ 10564940 h 10565952"/>
              <a:gd name="connsiteX5" fmla="*/ 2941 w 12733394"/>
              <a:gd name="connsiteY5" fmla="*/ 5932938 h 10565952"/>
              <a:gd name="connsiteX0" fmla="*/ 2941 w 12733394"/>
              <a:gd name="connsiteY0" fmla="*/ 5932938 h 10606529"/>
              <a:gd name="connsiteX1" fmla="*/ 6129382 w 12733394"/>
              <a:gd name="connsiteY1" fmla="*/ 4522953 h 10606529"/>
              <a:gd name="connsiteX2" fmla="*/ 5295592 w 12733394"/>
              <a:gd name="connsiteY2" fmla="*/ 5095 h 10606529"/>
              <a:gd name="connsiteX3" fmla="*/ 12566547 w 12733394"/>
              <a:gd name="connsiteY3" fmla="*/ 5506243 h 10606529"/>
              <a:gd name="connsiteX4" fmla="*/ 7006405 w 12733394"/>
              <a:gd name="connsiteY4" fmla="*/ 10564940 h 10606529"/>
              <a:gd name="connsiteX5" fmla="*/ 2941 w 12733394"/>
              <a:gd name="connsiteY5" fmla="*/ 5932938 h 106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33394" h="10606529">
                <a:moveTo>
                  <a:pt x="2941" y="5932938"/>
                </a:moveTo>
                <a:cubicBezTo>
                  <a:pt x="-143230" y="4925940"/>
                  <a:pt x="5202692" y="5366069"/>
                  <a:pt x="6129382" y="4522953"/>
                </a:cubicBezTo>
                <a:cubicBezTo>
                  <a:pt x="7056072" y="3679837"/>
                  <a:pt x="4222731" y="-158787"/>
                  <a:pt x="5295592" y="5095"/>
                </a:cubicBezTo>
                <a:cubicBezTo>
                  <a:pt x="6368453" y="168977"/>
                  <a:pt x="13944264" y="-34443"/>
                  <a:pt x="12566547" y="5506243"/>
                </a:cubicBezTo>
                <a:cubicBezTo>
                  <a:pt x="12566547" y="8300084"/>
                  <a:pt x="13036671" y="10973854"/>
                  <a:pt x="7006405" y="10564940"/>
                </a:cubicBezTo>
                <a:cubicBezTo>
                  <a:pt x="976139" y="10156026"/>
                  <a:pt x="149112" y="6939936"/>
                  <a:pt x="2941" y="5932938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8095">
                <a:srgbClr val="C00000"/>
              </a:gs>
              <a:gs pos="70000">
                <a:schemeClr val="accent1">
                  <a:lumMod val="50000"/>
                  <a:lumOff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5748" y="142881"/>
            <a:ext cx="8786813" cy="4843463"/>
          </a:xfrm>
          <a:prstGeom prst="roundRect">
            <a:avLst>
              <a:gd name="adj" fmla="val 4272"/>
            </a:avLst>
          </a:prstGeom>
          <a:solidFill>
            <a:schemeClr val="bg1"/>
          </a:solidFill>
          <a:ln>
            <a:noFill/>
          </a:ln>
          <a:effectLst>
            <a:outerShdw blurRad="177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7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вал 4"/>
          <p:cNvSpPr/>
          <p:nvPr/>
        </p:nvSpPr>
        <p:spPr>
          <a:xfrm rot="9000000">
            <a:off x="-858128" y="-2292377"/>
            <a:ext cx="8587554" cy="8798569"/>
          </a:xfrm>
          <a:custGeom>
            <a:avLst/>
            <a:gdLst>
              <a:gd name="connsiteX0" fmla="*/ 0 w 11120283"/>
              <a:gd name="connsiteY0" fmla="*/ 5058697 h 10117393"/>
              <a:gd name="connsiteX1" fmla="*/ 5560142 w 11120283"/>
              <a:gd name="connsiteY1" fmla="*/ 0 h 10117393"/>
              <a:gd name="connsiteX2" fmla="*/ 11120284 w 11120283"/>
              <a:gd name="connsiteY2" fmla="*/ 5058697 h 10117393"/>
              <a:gd name="connsiteX3" fmla="*/ 5560142 w 11120283"/>
              <a:gd name="connsiteY3" fmla="*/ 10117394 h 10117393"/>
              <a:gd name="connsiteX4" fmla="*/ 0 w 11120283"/>
              <a:gd name="connsiteY4" fmla="*/ 5058697 h 10117393"/>
              <a:gd name="connsiteX0" fmla="*/ 634 w 11120918"/>
              <a:gd name="connsiteY0" fmla="*/ 5120733 h 10179430"/>
              <a:gd name="connsiteX1" fmla="*/ 5840995 w 11120918"/>
              <a:gd name="connsiteY1" fmla="*/ 2480772 h 10179430"/>
              <a:gd name="connsiteX2" fmla="*/ 5560776 w 11120918"/>
              <a:gd name="connsiteY2" fmla="*/ 62036 h 10179430"/>
              <a:gd name="connsiteX3" fmla="*/ 11120918 w 11120918"/>
              <a:gd name="connsiteY3" fmla="*/ 5120733 h 10179430"/>
              <a:gd name="connsiteX4" fmla="*/ 5560776 w 11120918"/>
              <a:gd name="connsiteY4" fmla="*/ 10179430 h 10179430"/>
              <a:gd name="connsiteX5" fmla="*/ 634 w 11120918"/>
              <a:gd name="connsiteY5" fmla="*/ 5120733 h 10179430"/>
              <a:gd name="connsiteX0" fmla="*/ 1301 w 11121585"/>
              <a:gd name="connsiteY0" fmla="*/ 5090480 h 10149177"/>
              <a:gd name="connsiteX1" fmla="*/ 5045249 w 11121585"/>
              <a:gd name="connsiteY1" fmla="*/ 3040454 h 10149177"/>
              <a:gd name="connsiteX2" fmla="*/ 5561443 w 11121585"/>
              <a:gd name="connsiteY2" fmla="*/ 31783 h 10149177"/>
              <a:gd name="connsiteX3" fmla="*/ 11121585 w 11121585"/>
              <a:gd name="connsiteY3" fmla="*/ 5090480 h 10149177"/>
              <a:gd name="connsiteX4" fmla="*/ 5561443 w 11121585"/>
              <a:gd name="connsiteY4" fmla="*/ 10149177 h 10149177"/>
              <a:gd name="connsiteX5" fmla="*/ 1301 w 11121585"/>
              <a:gd name="connsiteY5" fmla="*/ 5090480 h 10149177"/>
              <a:gd name="connsiteX0" fmla="*/ 1301 w 11121585"/>
              <a:gd name="connsiteY0" fmla="*/ 5528556 h 10587253"/>
              <a:gd name="connsiteX1" fmla="*/ 5045249 w 11121585"/>
              <a:gd name="connsiteY1" fmla="*/ 3478530 h 10587253"/>
              <a:gd name="connsiteX2" fmla="*/ 3850630 w 11121585"/>
              <a:gd name="connsiteY2" fmla="*/ 27408 h 10587253"/>
              <a:gd name="connsiteX3" fmla="*/ 11121585 w 11121585"/>
              <a:gd name="connsiteY3" fmla="*/ 5528556 h 10587253"/>
              <a:gd name="connsiteX4" fmla="*/ 5561443 w 11121585"/>
              <a:gd name="connsiteY4" fmla="*/ 10587253 h 10587253"/>
              <a:gd name="connsiteX5" fmla="*/ 1301 w 11121585"/>
              <a:gd name="connsiteY5" fmla="*/ 5528556 h 10587253"/>
              <a:gd name="connsiteX0" fmla="*/ 1301 w 11121585"/>
              <a:gd name="connsiteY0" fmla="*/ 5528556 h 10588352"/>
              <a:gd name="connsiteX1" fmla="*/ 5045249 w 11121585"/>
              <a:gd name="connsiteY1" fmla="*/ 3478530 h 10588352"/>
              <a:gd name="connsiteX2" fmla="*/ 3850630 w 11121585"/>
              <a:gd name="connsiteY2" fmla="*/ 27408 h 10588352"/>
              <a:gd name="connsiteX3" fmla="*/ 11121585 w 11121585"/>
              <a:gd name="connsiteY3" fmla="*/ 5528556 h 10588352"/>
              <a:gd name="connsiteX4" fmla="*/ 5561443 w 11121585"/>
              <a:gd name="connsiteY4" fmla="*/ 10587253 h 10588352"/>
              <a:gd name="connsiteX5" fmla="*/ 1301 w 11121585"/>
              <a:gd name="connsiteY5" fmla="*/ 5528556 h 10588352"/>
              <a:gd name="connsiteX0" fmla="*/ 4000 w 11124284"/>
              <a:gd name="connsiteY0" fmla="*/ 5506243 h 10566039"/>
              <a:gd name="connsiteX1" fmla="*/ 4687119 w 11124284"/>
              <a:gd name="connsiteY1" fmla="*/ 4522953 h 10566039"/>
              <a:gd name="connsiteX2" fmla="*/ 3853329 w 11124284"/>
              <a:gd name="connsiteY2" fmla="*/ 5095 h 10566039"/>
              <a:gd name="connsiteX3" fmla="*/ 11124284 w 11124284"/>
              <a:gd name="connsiteY3" fmla="*/ 5506243 h 10566039"/>
              <a:gd name="connsiteX4" fmla="*/ 5564142 w 11124284"/>
              <a:gd name="connsiteY4" fmla="*/ 10564940 h 10566039"/>
              <a:gd name="connsiteX5" fmla="*/ 4000 w 11124284"/>
              <a:gd name="connsiteY5" fmla="*/ 5506243 h 10566039"/>
              <a:gd name="connsiteX0" fmla="*/ 4000 w 11291130"/>
              <a:gd name="connsiteY0" fmla="*/ 5506243 h 10566039"/>
              <a:gd name="connsiteX1" fmla="*/ 4687119 w 11291130"/>
              <a:gd name="connsiteY1" fmla="*/ 4522953 h 10566039"/>
              <a:gd name="connsiteX2" fmla="*/ 3853329 w 11291130"/>
              <a:gd name="connsiteY2" fmla="*/ 5095 h 10566039"/>
              <a:gd name="connsiteX3" fmla="*/ 11124284 w 11291130"/>
              <a:gd name="connsiteY3" fmla="*/ 5506243 h 10566039"/>
              <a:gd name="connsiteX4" fmla="*/ 5564142 w 11291130"/>
              <a:gd name="connsiteY4" fmla="*/ 10564940 h 10566039"/>
              <a:gd name="connsiteX5" fmla="*/ 4000 w 11291130"/>
              <a:gd name="connsiteY5" fmla="*/ 5506243 h 10566039"/>
              <a:gd name="connsiteX0" fmla="*/ 2941 w 12733394"/>
              <a:gd name="connsiteY0" fmla="*/ 5932938 h 10565952"/>
              <a:gd name="connsiteX1" fmla="*/ 6129382 w 12733394"/>
              <a:gd name="connsiteY1" fmla="*/ 4522953 h 10565952"/>
              <a:gd name="connsiteX2" fmla="*/ 5295592 w 12733394"/>
              <a:gd name="connsiteY2" fmla="*/ 5095 h 10565952"/>
              <a:gd name="connsiteX3" fmla="*/ 12566547 w 12733394"/>
              <a:gd name="connsiteY3" fmla="*/ 5506243 h 10565952"/>
              <a:gd name="connsiteX4" fmla="*/ 7006405 w 12733394"/>
              <a:gd name="connsiteY4" fmla="*/ 10564940 h 10565952"/>
              <a:gd name="connsiteX5" fmla="*/ 2941 w 12733394"/>
              <a:gd name="connsiteY5" fmla="*/ 5932938 h 10565952"/>
              <a:gd name="connsiteX0" fmla="*/ 2941 w 12733394"/>
              <a:gd name="connsiteY0" fmla="*/ 5932938 h 10606529"/>
              <a:gd name="connsiteX1" fmla="*/ 6129382 w 12733394"/>
              <a:gd name="connsiteY1" fmla="*/ 4522953 h 10606529"/>
              <a:gd name="connsiteX2" fmla="*/ 5295592 w 12733394"/>
              <a:gd name="connsiteY2" fmla="*/ 5095 h 10606529"/>
              <a:gd name="connsiteX3" fmla="*/ 12566547 w 12733394"/>
              <a:gd name="connsiteY3" fmla="*/ 5506243 h 10606529"/>
              <a:gd name="connsiteX4" fmla="*/ 7006405 w 12733394"/>
              <a:gd name="connsiteY4" fmla="*/ 10564940 h 10606529"/>
              <a:gd name="connsiteX5" fmla="*/ 2941 w 12733394"/>
              <a:gd name="connsiteY5" fmla="*/ 5932938 h 106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33394" h="10606529">
                <a:moveTo>
                  <a:pt x="2941" y="5932938"/>
                </a:moveTo>
                <a:cubicBezTo>
                  <a:pt x="-143230" y="4925940"/>
                  <a:pt x="5202692" y="5366069"/>
                  <a:pt x="6129382" y="4522953"/>
                </a:cubicBezTo>
                <a:cubicBezTo>
                  <a:pt x="7056072" y="3679837"/>
                  <a:pt x="4222731" y="-158787"/>
                  <a:pt x="5295592" y="5095"/>
                </a:cubicBezTo>
                <a:cubicBezTo>
                  <a:pt x="6368453" y="168977"/>
                  <a:pt x="13944264" y="-34443"/>
                  <a:pt x="12566547" y="5506243"/>
                </a:cubicBezTo>
                <a:cubicBezTo>
                  <a:pt x="12566547" y="8300084"/>
                  <a:pt x="13036671" y="10973854"/>
                  <a:pt x="7006405" y="10564940"/>
                </a:cubicBezTo>
                <a:cubicBezTo>
                  <a:pt x="976139" y="10156026"/>
                  <a:pt x="149112" y="6939936"/>
                  <a:pt x="2941" y="5932938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98095">
                <a:srgbClr val="C00000"/>
              </a:gs>
              <a:gs pos="70000">
                <a:schemeClr val="accent1">
                  <a:lumMod val="50000"/>
                  <a:lumOff val="5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5741" y="142881"/>
            <a:ext cx="8601075" cy="4843463"/>
          </a:xfrm>
          <a:prstGeom prst="roundRect">
            <a:avLst>
              <a:gd name="adj" fmla="val 4272"/>
            </a:avLst>
          </a:prstGeom>
          <a:solidFill>
            <a:schemeClr val="bg1"/>
          </a:solidFill>
          <a:ln>
            <a:noFill/>
          </a:ln>
          <a:effectLst>
            <a:outerShdw blurRad="177800" sx="101000" sy="101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4" rIns="68547" bIns="34284" rtlCol="0" anchor="ctr"/>
          <a:lstStyle/>
          <a:p>
            <a:pPr algn="ctr" defTabSz="342716" fontAlgn="auto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5678B-01F3-4E92-AD05-B8FFCDF3AF27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4D0FD-FC16-431E-B197-C6FE1198D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6" indent="0">
              <a:buNone/>
              <a:defRPr sz="1500" b="1"/>
            </a:lvl2pPr>
            <a:lvl3pPr marL="685442" indent="0">
              <a:buNone/>
              <a:defRPr sz="1400" b="1"/>
            </a:lvl3pPr>
            <a:lvl4pPr marL="1028163" indent="0">
              <a:buNone/>
              <a:defRPr sz="1200" b="1"/>
            </a:lvl4pPr>
            <a:lvl5pPr marL="1370884" indent="0">
              <a:buNone/>
              <a:defRPr sz="1200" b="1"/>
            </a:lvl5pPr>
            <a:lvl6pPr marL="1713611" indent="0">
              <a:buNone/>
              <a:defRPr sz="1200" b="1"/>
            </a:lvl6pPr>
            <a:lvl7pPr marL="2056325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6" indent="0">
              <a:buNone/>
              <a:defRPr sz="1500" b="1"/>
            </a:lvl2pPr>
            <a:lvl3pPr marL="685442" indent="0">
              <a:buNone/>
              <a:defRPr sz="1400" b="1"/>
            </a:lvl3pPr>
            <a:lvl4pPr marL="1028163" indent="0">
              <a:buNone/>
              <a:defRPr sz="1200" b="1"/>
            </a:lvl4pPr>
            <a:lvl5pPr marL="1370884" indent="0">
              <a:buNone/>
              <a:defRPr sz="1200" b="1"/>
            </a:lvl5pPr>
            <a:lvl6pPr marL="1713611" indent="0">
              <a:buNone/>
              <a:defRPr sz="1200" b="1"/>
            </a:lvl6pPr>
            <a:lvl7pPr marL="2056325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16" indent="0">
              <a:buNone/>
              <a:defRPr sz="1100"/>
            </a:lvl2pPr>
            <a:lvl3pPr marL="685442" indent="0">
              <a:buNone/>
              <a:defRPr sz="900"/>
            </a:lvl3pPr>
            <a:lvl4pPr marL="1028163" indent="0">
              <a:buNone/>
              <a:defRPr sz="800"/>
            </a:lvl4pPr>
            <a:lvl5pPr marL="1370884" indent="0">
              <a:buNone/>
              <a:defRPr sz="800"/>
            </a:lvl5pPr>
            <a:lvl6pPr marL="1713611" indent="0">
              <a:buNone/>
              <a:defRPr sz="800"/>
            </a:lvl6pPr>
            <a:lvl7pPr marL="2056325" indent="0">
              <a:buNone/>
              <a:defRPr sz="800"/>
            </a:lvl7pPr>
            <a:lvl8pPr marL="2399040" indent="0">
              <a:buNone/>
              <a:defRPr sz="800"/>
            </a:lvl8pPr>
            <a:lvl9pPr marL="274175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2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16" indent="0">
              <a:buNone/>
              <a:defRPr sz="2100"/>
            </a:lvl2pPr>
            <a:lvl3pPr marL="685442" indent="0">
              <a:buNone/>
              <a:defRPr sz="1800"/>
            </a:lvl3pPr>
            <a:lvl4pPr marL="1028163" indent="0">
              <a:buNone/>
              <a:defRPr sz="1500"/>
            </a:lvl4pPr>
            <a:lvl5pPr marL="1370884" indent="0">
              <a:buNone/>
              <a:defRPr sz="1500"/>
            </a:lvl5pPr>
            <a:lvl6pPr marL="1713611" indent="0">
              <a:buNone/>
              <a:defRPr sz="1500"/>
            </a:lvl6pPr>
            <a:lvl7pPr marL="2056325" indent="0">
              <a:buNone/>
              <a:defRPr sz="1500"/>
            </a:lvl7pPr>
            <a:lvl8pPr marL="2399040" indent="0">
              <a:buNone/>
              <a:defRPr sz="1500"/>
            </a:lvl8pPr>
            <a:lvl9pPr marL="2741756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16" indent="0">
              <a:buNone/>
              <a:defRPr sz="1100"/>
            </a:lvl2pPr>
            <a:lvl3pPr marL="685442" indent="0">
              <a:buNone/>
              <a:defRPr sz="900"/>
            </a:lvl3pPr>
            <a:lvl4pPr marL="1028163" indent="0">
              <a:buNone/>
              <a:defRPr sz="800"/>
            </a:lvl4pPr>
            <a:lvl5pPr marL="1370884" indent="0">
              <a:buNone/>
              <a:defRPr sz="800"/>
            </a:lvl5pPr>
            <a:lvl6pPr marL="1713611" indent="0">
              <a:buNone/>
              <a:defRPr sz="800"/>
            </a:lvl6pPr>
            <a:lvl7pPr marL="2056325" indent="0">
              <a:buNone/>
              <a:defRPr sz="800"/>
            </a:lvl7pPr>
            <a:lvl8pPr marL="2399040" indent="0">
              <a:buNone/>
              <a:defRPr sz="800"/>
            </a:lvl8pPr>
            <a:lvl9pPr marL="274175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1D695-B88B-483A-A448-77C365CA1B7F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5EFA-5450-4A96-86C5-450E25971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A3E2C-112D-4C8C-8C95-07370B137453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03BED-4F87-44C4-B3DA-8A50C8A37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C022A-D12A-41E4-8F81-CFD408200B24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1CC90-F4DF-44CC-858A-4984FAEB8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E9A7-D5AB-481E-A0DD-5CC1391CB876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52B84-838F-4FC3-A90B-161947EA8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70F20-EAC9-4F10-AE0B-3840385AA9F4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FF1ED-6D20-4E1D-8AF6-5025D14C5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53EF-A123-4EAB-9CE3-4BB52AD80F5D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1A369-D1B9-45BB-AE83-985105790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CFEF2-D743-4B34-9CD9-236FA74B3BDD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13ED-0046-4424-B64F-BAC489609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8425"/>
            <a:ext cx="78867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defTabSz="685768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E33A2F-3747-451C-A54B-67CE10604C50}" type="datetime1">
              <a:rPr lang="ru-RU"/>
              <a:pPr>
                <a:defRPr/>
              </a:pPr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defTabSz="685768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defTabSz="685768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FB5307-D7A6-4982-B340-91E4ECDBB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7" tIns="34284" rIns="68547" bIns="34284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7" tIns="34284" rIns="68547" bIns="3428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7" tIns="34284" rIns="68547" bIns="3428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16" fontAlgn="auto">
              <a:spcBef>
                <a:spcPts val="0"/>
              </a:spcBef>
              <a:spcAft>
                <a:spcPts val="0"/>
              </a:spcAft>
            </a:pPr>
            <a:fld id="{7043419A-DECE-4B1A-9727-2D0A30A1685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342716" fontAlgn="auto">
                <a:spcBef>
                  <a:spcPts val="0"/>
                </a:spcBef>
                <a:spcAft>
                  <a:spcPts val="0"/>
                </a:spcAft>
              </a:pPr>
              <a:t>31.01.2025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7" tIns="34284" rIns="68547" bIns="3428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16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7" tIns="34284" rIns="68547" bIns="3428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16" fontAlgn="auto">
              <a:spcBef>
                <a:spcPts val="0"/>
              </a:spcBef>
              <a:spcAft>
                <a:spcPts val="0"/>
              </a:spcAft>
            </a:pPr>
            <a:fld id="{53956254-7B48-42A0-96CF-6803510CCCF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34271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44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5" indent="-171365" algn="l" defTabSz="68544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92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06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9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34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62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83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06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32" indent="-171365" algn="l" defTabSz="68544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6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2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3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4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1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25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40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6" algn="l" defTabSz="68544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11" Type="http://schemas.openxmlformats.org/officeDocument/2006/relationships/image" Target="../media/image104.jpeg"/><Relationship Id="rId5" Type="http://schemas.openxmlformats.org/officeDocument/2006/relationships/image" Target="../media/image99.jpeg"/><Relationship Id="rId10" Type="http://schemas.openxmlformats.org/officeDocument/2006/relationships/image" Target="../media/image103.png"/><Relationship Id="rId4" Type="http://schemas.openxmlformats.org/officeDocument/2006/relationships/image" Target="../media/image98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16.jpeg"/><Relationship Id="rId2" Type="http://schemas.openxmlformats.org/officeDocument/2006/relationships/image" Target="../media/image41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3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17">
            <a:extLst>
              <a:ext uri="{FF2B5EF4-FFF2-40B4-BE49-F238E27FC236}">
                <a16:creationId xmlns="" xmlns:a16="http://schemas.microsoft.com/office/drawing/2014/main" id="{667566C1-ECA7-4FB1-BC47-8EF6DE0968A9}"/>
              </a:ext>
            </a:extLst>
          </p:cNvPr>
          <p:cNvSpPr/>
          <p:nvPr/>
        </p:nvSpPr>
        <p:spPr>
          <a:xfrm>
            <a:off x="4974941" y="3972964"/>
            <a:ext cx="667459" cy="667458"/>
          </a:xfrm>
          <a:custGeom>
            <a:avLst/>
            <a:gdLst>
              <a:gd name="connsiteX0" fmla="*/ 889945 w 889945"/>
              <a:gd name="connsiteY0" fmla="*/ 444972 h 889944"/>
              <a:gd name="connsiteX1" fmla="*/ 444973 w 889945"/>
              <a:gd name="connsiteY1" fmla="*/ 889945 h 889944"/>
              <a:gd name="connsiteX2" fmla="*/ 0 w 889945"/>
              <a:gd name="connsiteY2" fmla="*/ 444972 h 889944"/>
              <a:gd name="connsiteX3" fmla="*/ 444973 w 889945"/>
              <a:gd name="connsiteY3" fmla="*/ 0 h 889944"/>
              <a:gd name="connsiteX4" fmla="*/ 889945 w 889945"/>
              <a:gd name="connsiteY4" fmla="*/ 444972 h 88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945" h="889944">
                <a:moveTo>
                  <a:pt x="889945" y="444972"/>
                </a:moveTo>
                <a:cubicBezTo>
                  <a:pt x="889945" y="690724"/>
                  <a:pt x="690724" y="889945"/>
                  <a:pt x="444973" y="889945"/>
                </a:cubicBezTo>
                <a:cubicBezTo>
                  <a:pt x="199221" y="889945"/>
                  <a:pt x="0" y="690724"/>
                  <a:pt x="0" y="444972"/>
                </a:cubicBezTo>
                <a:cubicBezTo>
                  <a:pt x="0" y="199221"/>
                  <a:pt x="199221" y="0"/>
                  <a:pt x="444973" y="0"/>
                </a:cubicBezTo>
                <a:cubicBezTo>
                  <a:pt x="690724" y="0"/>
                  <a:pt x="889945" y="199221"/>
                  <a:pt x="889945" y="444972"/>
                </a:cubicBezTo>
                <a:close/>
              </a:path>
            </a:pathLst>
          </a:custGeom>
          <a:solidFill>
            <a:schemeClr val="bg1"/>
          </a:solidFill>
          <a:ln w="117475" cap="rnd" cmpd="sng">
            <a:noFill/>
            <a:prstDash val="sysDot"/>
            <a:round/>
          </a:ln>
        </p:spPr>
        <p:txBody>
          <a:bodyPr lIns="68546" tIns="34284" rIns="68546" bIns="34284" rtlCol="0" anchor="ctr"/>
          <a:lstStyle/>
          <a:p>
            <a:pPr defTabSz="342707" fontAlgn="auto">
              <a:spcBef>
                <a:spcPts val="0"/>
              </a:spcBef>
              <a:spcAft>
                <a:spcPts val="0"/>
              </a:spcAft>
            </a:pPr>
            <a:endParaRPr lang="en-IN" sz="14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3" name="Picture 2" descr="G:\ЗАСЕДАНИЯ СОВЕТА\2016 г\1 КВАРТАЛ 2016\Выступление_Марата Дж\Фото\222222.jpg"/>
          <p:cNvPicPr>
            <a:picLocks noChangeAspect="1" noChangeArrowheads="1"/>
          </p:cNvPicPr>
          <p:nvPr/>
        </p:nvPicPr>
        <p:blipFill>
          <a:blip r:embed="rId2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75" y="4056915"/>
            <a:ext cx="2224125" cy="1263423"/>
          </a:xfrm>
          <a:prstGeom prst="rect">
            <a:avLst/>
          </a:prstGeom>
          <a:blipFill>
            <a:blip r:embed="rId4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25400" cap="flat" cmpd="sng" algn="ctr">
            <a:noFill/>
            <a:prstDash val="solid"/>
          </a:ln>
          <a:effectLst>
            <a:softEdge rad="317500"/>
          </a:effectLst>
          <a:extLst/>
        </p:spPr>
      </p:pic>
      <p:grpSp>
        <p:nvGrpSpPr>
          <p:cNvPr id="12" name="Группа 11"/>
          <p:cNvGrpSpPr/>
          <p:nvPr/>
        </p:nvGrpSpPr>
        <p:grpSpPr>
          <a:xfrm>
            <a:off x="1196625" y="456515"/>
            <a:ext cx="721760" cy="165719"/>
            <a:chOff x="1848261" y="791899"/>
            <a:chExt cx="962346" cy="220959"/>
          </a:xfrm>
        </p:grpSpPr>
        <p:pic>
          <p:nvPicPr>
            <p:cNvPr id="13" name="object 4">
              <a:extLst>
                <a:ext uri="{FF2B5EF4-FFF2-40B4-BE49-F238E27FC236}">
                  <a16:creationId xmlns="" xmlns:a16="http://schemas.microsoft.com/office/drawing/2014/main" id="{D257AB34-F6FD-4B59-8322-5332C8740A2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 rot="16200000">
              <a:off x="2274617" y="365543"/>
              <a:ext cx="104866" cy="957577"/>
            </a:xfrm>
            <a:prstGeom prst="rect">
              <a:avLst/>
            </a:prstGeom>
            <a:noFill/>
          </p:spPr>
        </p:pic>
        <p:pic>
          <p:nvPicPr>
            <p:cNvPr id="14" name="object 4">
              <a:extLst>
                <a:ext uri="{FF2B5EF4-FFF2-40B4-BE49-F238E27FC236}">
                  <a16:creationId xmlns="" xmlns:a16="http://schemas.microsoft.com/office/drawing/2014/main" id="{D257AB34-F6FD-4B59-8322-5332C8740A2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 rot="16200000">
              <a:off x="2268317" y="470567"/>
              <a:ext cx="126998" cy="957583"/>
            </a:xfrm>
            <a:prstGeom prst="rect">
              <a:avLst/>
            </a:prstGeom>
            <a:noFill/>
          </p:spPr>
        </p:pic>
      </p:grpSp>
      <p:sp>
        <p:nvSpPr>
          <p:cNvPr id="16" name="Прямоугольник 15"/>
          <p:cNvSpPr/>
          <p:nvPr/>
        </p:nvSpPr>
        <p:spPr>
          <a:xfrm>
            <a:off x="467544" y="1275606"/>
            <a:ext cx="8579232" cy="1569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076" tIns="45538" rIns="91076" bIns="45538">
            <a:spAutoFit/>
          </a:bodyPr>
          <a:lstStyle/>
          <a:p>
            <a:pPr algn="ctr" defTabSz="913835"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BE1254"/>
                </a:solidFill>
                <a:latin typeface="Franklin Gothic Demi" pitchFamily="34" charset="0"/>
              </a:rPr>
              <a:t>Мишина </a:t>
            </a:r>
            <a:endParaRPr lang="ru-RU" sz="4800" b="1" dirty="0" smtClean="0">
              <a:solidFill>
                <a:srgbClr val="BE1254"/>
              </a:solidFill>
              <a:latin typeface="Franklin Gothic Demi" pitchFamily="34" charset="0"/>
            </a:endParaRPr>
          </a:p>
          <a:p>
            <a:pPr algn="ctr" defTabSz="913835"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 smtClean="0">
                <a:solidFill>
                  <a:srgbClr val="BE1254"/>
                </a:solidFill>
                <a:latin typeface="Franklin Gothic Demi" pitchFamily="34" charset="0"/>
              </a:rPr>
              <a:t>Любовь </a:t>
            </a:r>
            <a:r>
              <a:rPr lang="ru-RU" sz="4800" b="1" dirty="0">
                <a:solidFill>
                  <a:srgbClr val="BE1254"/>
                </a:solidFill>
                <a:latin typeface="Franklin Gothic Demi" pitchFamily="34" charset="0"/>
              </a:rPr>
              <a:t>Николаевна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2751770"/>
            <a:ext cx="8712967" cy="1630848"/>
          </a:xfrm>
          <a:prstGeom prst="rect">
            <a:avLst/>
          </a:prstGeom>
          <a:noFill/>
        </p:spPr>
        <p:txBody>
          <a:bodyPr wrap="square" lIns="91076" tIns="45538" rIns="91076" bIns="45538">
            <a:spAutoFit/>
          </a:bodyPr>
          <a:lstStyle/>
          <a:p>
            <a:pPr marL="48784" algn="ctr" defTabSz="913880" fontAlgn="auto">
              <a:spcBef>
                <a:spcPts val="0"/>
              </a:spcBef>
              <a:spcAft>
                <a:spcPts val="0"/>
              </a:spcAft>
            </a:pPr>
            <a:r>
              <a:rPr lang="ru-RU" sz="25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</a:srgbClr>
                </a:solidFill>
                <a:latin typeface="Franklin Gothic Demi" pitchFamily="34" charset="0"/>
                <a:ea typeface="Times New Roman"/>
              </a:rPr>
              <a:t>«О результатах сотрудничества татарстанского Регионального Отделения Союза пенсионеров России </a:t>
            </a:r>
            <a:endParaRPr lang="ru-RU" sz="25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>
                  <a:lumMod val="75000"/>
                  <a:lumOff val="25000"/>
                </a:srgbClr>
              </a:solidFill>
              <a:latin typeface="Franklin Gothic Demi" pitchFamily="34" charset="0"/>
              <a:ea typeface="Times New Roman"/>
            </a:endParaRPr>
          </a:p>
          <a:p>
            <a:pPr marL="48784" algn="ctr" defTabSz="913880" fontAlgn="auto">
              <a:spcBef>
                <a:spcPts val="0"/>
              </a:spcBef>
              <a:spcAft>
                <a:spcPts val="0"/>
              </a:spcAft>
            </a:pPr>
            <a:r>
              <a:rPr lang="ru-RU" sz="25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</a:srgbClr>
                </a:solidFill>
                <a:latin typeface="Franklin Gothic Demi" pitchFamily="34" charset="0"/>
                <a:ea typeface="Times New Roman"/>
              </a:rPr>
              <a:t>с </a:t>
            </a:r>
            <a:r>
              <a:rPr lang="ru-RU" sz="25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</a:srgbClr>
                </a:solidFill>
                <a:latin typeface="Franklin Gothic Demi" pitchFamily="34" charset="0"/>
                <a:ea typeface="Times New Roman"/>
              </a:rPr>
              <a:t>Отделением СФР по Республике Татарстан в интересах граждан старшего поколения в 2024 </a:t>
            </a:r>
            <a:r>
              <a:rPr lang="ru-RU" sz="25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</a:srgbClr>
                </a:solidFill>
                <a:latin typeface="Franklin Gothic Demi" pitchFamily="34" charset="0"/>
                <a:ea typeface="Times New Roman"/>
              </a:rPr>
              <a:t>году»</a:t>
            </a:r>
            <a:endParaRPr lang="ru-RU" sz="25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>
                  <a:lumMod val="75000"/>
                  <a:lumOff val="25000"/>
                </a:srgbClr>
              </a:solidFill>
              <a:latin typeface="Franklin Gothic Demi" pitchFamily="34" charset="0"/>
              <a:ea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16705" y="186485"/>
            <a:ext cx="7155795" cy="881731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defTabSz="91388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kern="0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Demi" pitchFamily="34" charset="0"/>
                <a:ea typeface="Times New Roman"/>
              </a:rPr>
              <a:t>Председатель Регионального Отделения Общероссийской общественной организации «Союз пенсионеров России» </a:t>
            </a:r>
            <a:endParaRPr lang="ru-RU" sz="1900" b="1" kern="0" spc="50" dirty="0" smtClean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2060">
                  <a:lumMod val="75000"/>
                  <a:lumOff val="25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Franklin Gothic Demi" pitchFamily="34" charset="0"/>
              <a:ea typeface="Times New Roman"/>
            </a:endParaRPr>
          </a:p>
          <a:p>
            <a:pPr defTabSz="91388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b="1" kern="0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Demi" pitchFamily="34" charset="0"/>
                <a:ea typeface="Times New Roman"/>
              </a:rPr>
              <a:t>по </a:t>
            </a:r>
            <a:r>
              <a:rPr lang="ru-RU" sz="1900" b="1" kern="0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>
                    <a:lumMod val="75000"/>
                    <a:lumOff val="25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Demi" pitchFamily="34" charset="0"/>
                <a:ea typeface="Times New Roman"/>
              </a:rPr>
              <a:t>Республике Татарстан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6485"/>
            <a:ext cx="720080" cy="5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9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1750" y="657225"/>
            <a:ext cx="3822700" cy="448945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marL="257175" indent="-257175" defTabSz="685768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Республиканская  онлайн -   олимпиада по финансовой грамотности среди  граждан старшего поколения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1808</a:t>
            </a:r>
            <a:r>
              <a:rPr lang="ru-RU" sz="21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чел.</a:t>
            </a:r>
            <a:endParaRPr lang="ru-RU" sz="11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768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endParaRPr lang="ru-RU" b="1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768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Обучение  граждан старшего поколения по  программе      Банка России «ОНЛАЙН – занятия  по финансовой грамотности «</a:t>
            </a:r>
            <a:r>
              <a:rPr lang="en-US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PENSION</a:t>
            </a:r>
            <a:r>
              <a:rPr lang="ru-RU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FG</a:t>
            </a:r>
            <a:r>
              <a:rPr lang="ru-RU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9 544 </a:t>
            </a:r>
            <a:r>
              <a:rPr lang="ru-RU" sz="21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чел.</a:t>
            </a:r>
            <a:endParaRPr lang="ru-RU" sz="1500" b="1" dirty="0">
              <a:solidFill>
                <a:srgbClr val="C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768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endParaRPr lang="ru-RU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768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530" name="Picture 14" descr="D:\2023-2024\foto-24\нк ф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80963"/>
            <a:ext cx="259556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6" descr="https://sprrt.ru/!data/2024/IMG_20240517_130720.jpg"/>
          <p:cNvPicPr>
            <a:picLocks noChangeAspect="1" noChangeArrowheads="1"/>
          </p:cNvPicPr>
          <p:nvPr/>
        </p:nvPicPr>
        <p:blipFill>
          <a:blip r:embed="rId3" cstate="print"/>
          <a:srcRect l="19624" t="44447" r="12422"/>
          <a:stretch>
            <a:fillRect/>
          </a:stretch>
        </p:blipFill>
        <p:spPr bwMode="auto">
          <a:xfrm>
            <a:off x="3822700" y="2136775"/>
            <a:ext cx="94138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8" descr="https://sprrt.ru/!data/2024/IMG_20240517_140546.jpg"/>
          <p:cNvPicPr>
            <a:picLocks noChangeAspect="1" noChangeArrowheads="1"/>
          </p:cNvPicPr>
          <p:nvPr/>
        </p:nvPicPr>
        <p:blipFill>
          <a:blip r:embed="rId4" cstate="print"/>
          <a:srcRect t="21648"/>
          <a:stretch>
            <a:fillRect/>
          </a:stretch>
        </p:blipFill>
        <p:spPr bwMode="auto">
          <a:xfrm>
            <a:off x="7621588" y="1884363"/>
            <a:ext cx="122237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https://sprrt.ru/!data/2024/ИТ-парк_За%20столами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6213" y="88900"/>
            <a:ext cx="2436812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 descr="https://sprrt.ru/!data/2024/ИТ-парк_Общая%20фотограф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9188" y="3316288"/>
            <a:ext cx="286702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2" descr="https://sprrt.ru/!data/2024/ИТ-парк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3050" y="3316288"/>
            <a:ext cx="23399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5" descr="D:\2023-2024\foto-24\нк фг 2.jpg"/>
          <p:cNvPicPr>
            <a:picLocks noChangeAspect="1" noChangeArrowheads="1"/>
          </p:cNvPicPr>
          <p:nvPr/>
        </p:nvPicPr>
        <p:blipFill>
          <a:blip r:embed="rId8" cstate="print"/>
          <a:srcRect t="34590"/>
          <a:stretch>
            <a:fillRect/>
          </a:stretch>
        </p:blipFill>
        <p:spPr bwMode="auto">
          <a:xfrm>
            <a:off x="4954588" y="2103438"/>
            <a:ext cx="1216025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9" descr="D:\2023-2024\foto-24\нк фг 4.jpg"/>
          <p:cNvPicPr>
            <a:picLocks noChangeAspect="1" noChangeArrowheads="1"/>
          </p:cNvPicPr>
          <p:nvPr/>
        </p:nvPicPr>
        <p:blipFill>
          <a:blip r:embed="rId9" cstate="print"/>
          <a:srcRect t="6589"/>
          <a:stretch>
            <a:fillRect/>
          </a:stretch>
        </p:blipFill>
        <p:spPr bwMode="auto">
          <a:xfrm>
            <a:off x="6427788" y="1884363"/>
            <a:ext cx="1027112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3175" y="0"/>
            <a:ext cx="9890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8" descr="D:\2023-2024\foto-24\сам тв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038" y="1984375"/>
            <a:ext cx="2122487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5" descr="D:\2023-2024\foto-24\удм фес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5938" y="801688"/>
            <a:ext cx="2300287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7" descr="D:\2023-2024\foto-24\судар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8475" y="2117725"/>
            <a:ext cx="1916113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31775" y="25400"/>
            <a:ext cx="882491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100" b="1">
                <a:solidFill>
                  <a:srgbClr val="002060"/>
                </a:solidFill>
                <a:latin typeface="Calibri" pitchFamily="34" charset="0"/>
              </a:rPr>
              <a:t>Культурно-досуговая деятельность в муниципальных образованиях Республики Татарстан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50863"/>
            <a:ext cx="1658938" cy="94615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257175" indent="-257175" algn="ctr" defTabSz="68576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В клубах по интересам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- 4406 чел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233363" y="1587500"/>
            <a:ext cx="2351088" cy="177800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257175" indent="-257175" algn="ctr" defTabSz="68576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В коллективах хорового творчества и художественной самодеятельности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-1732 чел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44475" y="3454400"/>
            <a:ext cx="2268538" cy="150177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257175" indent="-257175" algn="ctr" defTabSz="68576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    В Центрах    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       общения старшего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поколения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- 9619чел.</a:t>
            </a:r>
          </a:p>
        </p:txBody>
      </p:sp>
      <p:pic>
        <p:nvPicPr>
          <p:cNvPr id="23560" name="Рисунок 2"/>
          <p:cNvPicPr>
            <a:picLocks noChangeAspect="1"/>
          </p:cNvPicPr>
          <p:nvPr/>
        </p:nvPicPr>
        <p:blipFill>
          <a:blip r:embed="rId5" cstate="print"/>
          <a:srcRect t="23354"/>
          <a:stretch>
            <a:fillRect/>
          </a:stretch>
        </p:blipFill>
        <p:spPr bwMode="auto">
          <a:xfrm>
            <a:off x="2079625" y="3651250"/>
            <a:ext cx="34512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7950" y="2144713"/>
            <a:ext cx="23812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6" descr="D:\2023-2024\foto-24\сударушка каравон.jpg"/>
          <p:cNvPicPr>
            <a:picLocks noChangeAspect="1" noChangeArrowheads="1"/>
          </p:cNvPicPr>
          <p:nvPr/>
        </p:nvPicPr>
        <p:blipFill>
          <a:blip r:embed="rId7" cstate="print"/>
          <a:srcRect l="4955" t="7303" b="27541"/>
          <a:stretch>
            <a:fillRect/>
          </a:stretch>
        </p:blipFill>
        <p:spPr bwMode="auto">
          <a:xfrm>
            <a:off x="5621338" y="3651250"/>
            <a:ext cx="312737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9" descr="D:\2023-2024\foto-24\удм фес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4013" y="725488"/>
            <a:ext cx="362267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2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0088" y="831850"/>
            <a:ext cx="100965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Box 8"/>
          <p:cNvSpPr txBox="1">
            <a:spLocks noChangeArrowheads="1"/>
          </p:cNvSpPr>
          <p:nvPr/>
        </p:nvSpPr>
        <p:spPr bwMode="auto">
          <a:xfrm>
            <a:off x="25400" y="25400"/>
            <a:ext cx="3333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74625" y="207963"/>
            <a:ext cx="2728913" cy="173196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257175" indent="-257175" defTabSz="68576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Социальный  туризм   </a:t>
            </a:r>
            <a:r>
              <a:rPr lang="ru-RU" sz="2400" b="1" dirty="0">
                <a:solidFill>
                  <a:srgbClr val="A20000"/>
                </a:solidFill>
                <a:latin typeface="+mn-lt"/>
                <a:cs typeface="+mn-cs"/>
              </a:rPr>
              <a:t>– 2999 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участников</a:t>
            </a:r>
          </a:p>
          <a:p>
            <a:pPr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20000"/>
                </a:solidFill>
                <a:latin typeface="+mn-lt"/>
                <a:cs typeface="+mn-cs"/>
              </a:rPr>
              <a:t>       144</a:t>
            </a: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экскурсии</a:t>
            </a:r>
          </a:p>
          <a:p>
            <a:pPr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В</a:t>
            </a: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   </a:t>
            </a:r>
            <a:r>
              <a:rPr lang="ru-RU" sz="2400" b="1" dirty="0">
                <a:solidFill>
                  <a:srgbClr val="A20000"/>
                </a:solidFill>
                <a:latin typeface="+mn-lt"/>
                <a:cs typeface="+mn-cs"/>
              </a:rPr>
              <a:t>34</a:t>
            </a: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муниципальных       </a:t>
            </a:r>
          </a:p>
          <a:p>
            <a:pPr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     образованиях</a:t>
            </a:r>
          </a:p>
        </p:txBody>
      </p:sp>
      <p:pic>
        <p:nvPicPr>
          <p:cNvPr id="24578" name="Picture 15" descr="D:\2023-2024\foto-24\алек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8588" y="109538"/>
            <a:ext cx="24193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0" descr="D:\2023-2024\foto-24\экскурсия1.Лениногорск в алексеев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9275" y="2643188"/>
            <a:ext cx="18129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1" descr="D:\2023-2024\foto-24\ФОТО -экскурсия Современная Казань 01.08.2024.jpg"/>
          <p:cNvPicPr>
            <a:picLocks noChangeAspect="1" noChangeArrowheads="1"/>
          </p:cNvPicPr>
          <p:nvPr/>
        </p:nvPicPr>
        <p:blipFill>
          <a:blip r:embed="rId4" cstate="print"/>
          <a:srcRect b="20097"/>
          <a:stretch>
            <a:fillRect/>
          </a:stretch>
        </p:blipFill>
        <p:spPr bwMode="auto">
          <a:xfrm>
            <a:off x="158750" y="2122488"/>
            <a:ext cx="275907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2" descr="D:\2023-2024\foto-24\ФОТО НИЖНЕКАМСК - СВЯТОЙ КЛЮЧ 5июня 2024 -  0000000.jpg"/>
          <p:cNvPicPr>
            <a:picLocks noChangeAspect="1" noChangeArrowheads="1"/>
          </p:cNvPicPr>
          <p:nvPr/>
        </p:nvPicPr>
        <p:blipFill>
          <a:blip r:embed="rId5" cstate="print"/>
          <a:srcRect l="9393" r="13966" b="7973"/>
          <a:stretch>
            <a:fillRect/>
          </a:stretch>
        </p:blipFill>
        <p:spPr bwMode="auto">
          <a:xfrm>
            <a:off x="3243263" y="125413"/>
            <a:ext cx="3030537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3" descr="D:\2023-2024\foto-24\ФОТО -ЭКСКУРСИЯ НИЖНЕКАМСК посещение музея  2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2643188"/>
            <a:ext cx="3817937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17463" y="4763"/>
            <a:ext cx="333375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76218" y="68819"/>
            <a:ext cx="3622627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+mn-cs"/>
              </a:rPr>
              <a:t>«Нас не догонишь!…»   2024г.</a:t>
            </a:r>
          </a:p>
        </p:txBody>
      </p:sp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0" y="227013"/>
            <a:ext cx="3878263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57175" indent="-257175" algn="ctr">
              <a:buFont typeface="Wingdings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Calibri" pitchFamily="34" charset="0"/>
              </a:rPr>
              <a:t>XIV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Республиканская спартакиада </a:t>
            </a:r>
          </a:p>
          <a:p>
            <a:pPr marL="257175" indent="-257175" algn="ctr"/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пенсионеров,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посвященная</a:t>
            </a: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257175" indent="-257175" algn="ctr"/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79-</a:t>
            </a:r>
            <a:r>
              <a:rPr lang="ru-RU" b="1" dirty="0" err="1" smtClean="0">
                <a:solidFill>
                  <a:srgbClr val="002060"/>
                </a:solidFill>
                <a:latin typeface="Calibri" pitchFamily="34" charset="0"/>
              </a:rPr>
              <a:t>й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годовщине победы</a:t>
            </a:r>
          </a:p>
          <a:p>
            <a:pPr marL="257175" indent="-257175"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в Великой Отечественной войне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  <a:p>
            <a:pPr marL="257175" indent="-257175"/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    </a:t>
            </a:r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- 3266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участников из </a:t>
            </a:r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44-х        </a:t>
            </a:r>
          </a:p>
          <a:p>
            <a:pPr marL="257175" indent="-257175"/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   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      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муниципальных образований</a:t>
            </a:r>
          </a:p>
        </p:txBody>
      </p:sp>
      <p:pic>
        <p:nvPicPr>
          <p:cNvPr id="25603" name="Picture 17" descr="https://sprrt.ru/!data/2024/09/New%20Folder/15.10/KoCD5fs1AhCnkivtI5ZGQLOjmWIiIIGISOFDghQYCa0OTU39Eyt3hHyFTpIud3bWi56dm0g-k2inDieYhpckHKUX-1.jpg"/>
          <p:cNvPicPr>
            <a:picLocks noChangeAspect="1" noChangeArrowheads="1"/>
          </p:cNvPicPr>
          <p:nvPr/>
        </p:nvPicPr>
        <p:blipFill>
          <a:blip r:embed="rId2" cstate="print"/>
          <a:srcRect t="19618"/>
          <a:stretch>
            <a:fillRect/>
          </a:stretch>
        </p:blipFill>
        <p:spPr bwMode="auto">
          <a:xfrm>
            <a:off x="6178550" y="554038"/>
            <a:ext cx="273843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AutoShape 7" descr="Всероссийская акция &quot;10000 шагов к жизни» в Менделеевском районе"/>
          <p:cNvSpPr>
            <a:spLocks noChangeAspect="1" noChangeArrowheads="1"/>
          </p:cNvSpPr>
          <p:nvPr/>
        </p:nvSpPr>
        <p:spPr bwMode="auto">
          <a:xfrm>
            <a:off x="115888" y="-1079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5605" name="Picture 9" descr="Всероссийская акция &quot;10000 шагов к жизни» в Менделеевском районе"/>
          <p:cNvPicPr>
            <a:picLocks noChangeAspect="1" noChangeArrowheads="1"/>
          </p:cNvPicPr>
          <p:nvPr/>
        </p:nvPicPr>
        <p:blipFill>
          <a:blip r:embed="rId3" cstate="print"/>
          <a:srcRect t="31937" b="23158"/>
          <a:stretch>
            <a:fillRect/>
          </a:stretch>
        </p:blipFill>
        <p:spPr bwMode="auto">
          <a:xfrm>
            <a:off x="4313238" y="3427413"/>
            <a:ext cx="46688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5" descr="https://sprrt.ru/!data/2024/09/New%20Folder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9400" y="554038"/>
            <a:ext cx="188436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0" descr="D:\2023-2024\foto-24\чист фест сканд ходьбы 2.jpg"/>
          <p:cNvPicPr>
            <a:picLocks noChangeAspect="1" noChangeArrowheads="1"/>
          </p:cNvPicPr>
          <p:nvPr/>
        </p:nvPicPr>
        <p:blipFill>
          <a:blip r:embed="rId5" cstate="print"/>
          <a:srcRect t="29881" b="11765"/>
          <a:stretch>
            <a:fillRect/>
          </a:stretch>
        </p:blipFill>
        <p:spPr bwMode="auto">
          <a:xfrm>
            <a:off x="182563" y="3446463"/>
            <a:ext cx="39719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8" descr="https://sprrt.ru/!data/2024/IMG-20240601-WA0011.jpg"/>
          <p:cNvPicPr>
            <a:picLocks noChangeAspect="1" noChangeArrowheads="1"/>
          </p:cNvPicPr>
          <p:nvPr/>
        </p:nvPicPr>
        <p:blipFill>
          <a:blip r:embed="rId6" cstate="print"/>
          <a:srcRect t="33487" b="18910"/>
          <a:stretch>
            <a:fillRect/>
          </a:stretch>
        </p:blipFill>
        <p:spPr bwMode="auto">
          <a:xfrm>
            <a:off x="1922463" y="2184400"/>
            <a:ext cx="1808162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0" descr="https://sprrt.ru/!data/2024/20240531_0952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7000" y="2360613"/>
            <a:ext cx="2079625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32" descr="https://sprrt.ru/!data/2024/соревнован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8063" y="2354263"/>
            <a:ext cx="21669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34" descr="https://sprrt.ru/!data/2024/соревнования-1.jpg"/>
          <p:cNvPicPr>
            <a:picLocks noChangeAspect="1" noChangeArrowheads="1"/>
          </p:cNvPicPr>
          <p:nvPr/>
        </p:nvPicPr>
        <p:blipFill>
          <a:blip r:embed="rId9" cstate="print"/>
          <a:srcRect l="-703" t="26711" r="703" b="15439"/>
          <a:stretch>
            <a:fillRect/>
          </a:stretch>
        </p:blipFill>
        <p:spPr bwMode="auto">
          <a:xfrm>
            <a:off x="8324850" y="2373313"/>
            <a:ext cx="736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Box 1"/>
          <p:cNvSpPr txBox="1">
            <a:spLocks noChangeArrowheads="1"/>
          </p:cNvSpPr>
          <p:nvPr/>
        </p:nvSpPr>
        <p:spPr bwMode="auto">
          <a:xfrm flipH="1">
            <a:off x="0" y="9525"/>
            <a:ext cx="496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12</a:t>
            </a:r>
          </a:p>
        </p:txBody>
      </p:sp>
      <p:pic>
        <p:nvPicPr>
          <p:cNvPr id="25613" name="Рисунок 2"/>
          <p:cNvPicPr>
            <a:picLocks noChangeAspect="1"/>
          </p:cNvPicPr>
          <p:nvPr/>
        </p:nvPicPr>
        <p:blipFill>
          <a:blip r:embed="rId10" cstate="print"/>
          <a:srcRect t="8195" b="33333"/>
          <a:stretch>
            <a:fillRect/>
          </a:stretch>
        </p:blipFill>
        <p:spPr bwMode="auto">
          <a:xfrm>
            <a:off x="230188" y="2184400"/>
            <a:ext cx="14541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-98425" y="444500"/>
            <a:ext cx="211455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57175" indent="-257175" algn="ctr">
              <a:buFont typeface="Wingdings" pitchFamily="2" charset="2"/>
              <a:buChar char="§"/>
            </a:pP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Шефство </a:t>
            </a:r>
          </a:p>
          <a:p>
            <a:pPr marL="257175" indent="-257175"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над домами</a:t>
            </a:r>
          </a:p>
          <a:p>
            <a:pPr marL="257175" indent="-257175"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интернатами </a:t>
            </a:r>
          </a:p>
          <a:p>
            <a:pPr marL="257175" indent="-257175"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для </a:t>
            </a:r>
          </a:p>
          <a:p>
            <a:pPr marL="257175" indent="-257175"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престарелых           </a:t>
            </a:r>
          </a:p>
          <a:p>
            <a:pPr marL="257175" indent="-257175" algn="ct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 и инвалидов</a:t>
            </a:r>
          </a:p>
          <a:p>
            <a:pPr marL="257175" indent="-257175" algn="ctr"/>
            <a:endParaRPr lang="ru-RU" b="1">
              <a:solidFill>
                <a:srgbClr val="002060"/>
              </a:solidFill>
              <a:latin typeface="Calibri" pitchFamily="34" charset="0"/>
            </a:endParaRPr>
          </a:p>
          <a:p>
            <a:pPr marL="257175" indent="-257175" algn="ctr"/>
            <a:endParaRPr lang="ru-RU" b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6626" name="Picture 4" descr="D:\2023-2024\foto-24\д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638" y="147638"/>
            <a:ext cx="37306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D:\2023-2024\foto-24\ди 2 Ново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3" y="2744788"/>
            <a:ext cx="29543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D:\2023-2024\foto-24\ди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213" y="2744788"/>
            <a:ext cx="29559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D:\2023-2024\foto-24\ди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1400" y="2740025"/>
            <a:ext cx="2960688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7" descr="D:\2023-2024\foto-24\ди23 арс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7700" y="147638"/>
            <a:ext cx="334168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Box 28"/>
          <p:cNvSpPr txBox="1">
            <a:spLocks noChangeArrowheads="1"/>
          </p:cNvSpPr>
          <p:nvPr/>
        </p:nvSpPr>
        <p:spPr bwMode="auto">
          <a:xfrm>
            <a:off x="22225" y="-6350"/>
            <a:ext cx="3333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6"/>
          <p:cNvSpPr txBox="1">
            <a:spLocks noChangeArrowheads="1"/>
          </p:cNvSpPr>
          <p:nvPr/>
        </p:nvSpPr>
        <p:spPr bwMode="auto">
          <a:xfrm>
            <a:off x="30163" y="268288"/>
            <a:ext cx="3332162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buFont typeface="Wingdings" pitchFamily="2" charset="2"/>
              <a:buChar char="§"/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Поддержка участников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СВО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     </a:t>
            </a:r>
          </a:p>
          <a:p>
            <a:pPr marL="257175" indent="-257175"/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               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помощь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нашим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   </a:t>
            </a:r>
          </a:p>
          <a:p>
            <a:pPr marL="257175" indent="-257175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          </a:t>
            </a:r>
            <a:r>
              <a:rPr lang="en-US" b="1" dirty="0" smtClean="0">
                <a:solidFill>
                  <a:srgbClr val="002060"/>
                </a:solidFill>
                <a:latin typeface="Calibri" pitchFamily="34" charset="0"/>
              </a:rPr>
              <a:t>    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 воинам   </a:t>
            </a:r>
            <a:r>
              <a:rPr lang="ru-RU" sz="2400" b="1" dirty="0">
                <a:solidFill>
                  <a:srgbClr val="A20000"/>
                </a:solidFill>
                <a:latin typeface="Calibri" pitchFamily="34" charset="0"/>
              </a:rPr>
              <a:t>- </a:t>
            </a:r>
            <a:r>
              <a:rPr lang="ru-RU" sz="2400" b="1" dirty="0" smtClean="0">
                <a:solidFill>
                  <a:srgbClr val="A20000"/>
                </a:solidFill>
                <a:latin typeface="Calibri" pitchFamily="34" charset="0"/>
              </a:rPr>
              <a:t>4370 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участников</a:t>
            </a:r>
            <a:r>
              <a:rPr lang="ru-RU" sz="1500" b="1" dirty="0">
                <a:solidFill>
                  <a:srgbClr val="A20000"/>
                </a:solidFill>
                <a:latin typeface="Calibri" pitchFamily="34" charset="0"/>
              </a:rPr>
              <a:t>-</a:t>
            </a: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активистов СПР</a:t>
            </a:r>
          </a:p>
        </p:txBody>
      </p:sp>
      <p:pic>
        <p:nvPicPr>
          <p:cNvPr id="27650" name="Picture 2" descr="D:\2023-2024\foto-24\арск сет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773238"/>
            <a:ext cx="289401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D:\2023-2024\foto-24\арск сет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25" y="1951038"/>
            <a:ext cx="361632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D:\2023-2024\foto-24\сво мензе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3988" y="174625"/>
            <a:ext cx="12382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9" descr="D:\2023-2024\foto-24\сух душ новош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4888" y="174625"/>
            <a:ext cx="19510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 descr="D:\2023-2024\foto-24\сух душ новош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3250" y="174625"/>
            <a:ext cx="19494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2925" y="2135188"/>
            <a:ext cx="2151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4763" y="36513"/>
            <a:ext cx="3317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14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9300" y="-198438"/>
            <a:ext cx="8131175" cy="1101726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b="1" dirty="0">
                <a:solidFill>
                  <a:srgbClr val="C00000"/>
                </a:solidFill>
                <a:latin typeface="+mn-lt"/>
              </a:rPr>
              <a:t>        ФЕДРАЛЬНЫЕ ПРОЕКТЫ  СОЮЗА ПЕНСИОНЕРОВ РОССИИ В 2024г.</a:t>
            </a:r>
            <a:br>
              <a:rPr lang="ru-RU" sz="1800" b="1" dirty="0">
                <a:solidFill>
                  <a:srgbClr val="C00000"/>
                </a:solidFill>
                <a:latin typeface="+mn-lt"/>
              </a:rPr>
            </a:br>
            <a:r>
              <a:rPr lang="ru-RU" sz="1800" b="1" dirty="0">
                <a:solidFill>
                  <a:srgbClr val="C00000"/>
                </a:solidFill>
                <a:latin typeface="+mn-lt"/>
              </a:rPr>
              <a:t>    </a:t>
            </a:r>
            <a:r>
              <a:rPr lang="ru-RU" sz="1800" b="1" dirty="0">
                <a:solidFill>
                  <a:srgbClr val="002060"/>
                </a:solidFill>
                <a:latin typeface="+mn-lt"/>
              </a:rPr>
              <a:t>УЧАСТИЕ  РЕГИОНАЛЬНОГО ОТДЕЛЕНИЯ  СПР  ПО РЕСПУБЛИКЕ ТАТАРСТАН </a:t>
            </a:r>
            <a:br>
              <a:rPr lang="ru-RU" sz="1800" b="1" dirty="0">
                <a:solidFill>
                  <a:srgbClr val="002060"/>
                </a:solidFill>
                <a:latin typeface="+mn-lt"/>
              </a:rPr>
            </a:b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250" y="715963"/>
            <a:ext cx="3635375" cy="4541837"/>
          </a:xfrm>
        </p:spPr>
        <p:txBody>
          <a:bodyPr rtlCol="0">
            <a:noAutofit/>
          </a:bodyPr>
          <a:lstStyle/>
          <a:p>
            <a:pPr marL="257175" indent="-257175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500" b="1" dirty="0">
                <a:solidFill>
                  <a:srgbClr val="002060"/>
                </a:solidFill>
              </a:rPr>
              <a:t>Обучение  пенсионеров  навыкам компьютерной грамотности </a:t>
            </a:r>
            <a:r>
              <a:rPr lang="ru-RU" sz="1500" b="1" dirty="0" smtClean="0">
                <a:solidFill>
                  <a:srgbClr val="002060"/>
                </a:solidFill>
              </a:rPr>
              <a:t> и </a:t>
            </a:r>
            <a:r>
              <a:rPr lang="ru-RU" sz="1500" b="1" dirty="0">
                <a:solidFill>
                  <a:srgbClr val="002060"/>
                </a:solidFill>
              </a:rPr>
              <a:t>работе </a:t>
            </a:r>
            <a:r>
              <a:rPr lang="ru-RU" sz="1500" b="1" dirty="0" smtClean="0">
                <a:solidFill>
                  <a:srgbClr val="002060"/>
                </a:solidFill>
              </a:rPr>
              <a:t>      на </a:t>
            </a:r>
            <a:r>
              <a:rPr lang="ru-RU" sz="1500" b="1" dirty="0">
                <a:solidFill>
                  <a:srgbClr val="002060"/>
                </a:solidFill>
              </a:rPr>
              <a:t>современных  </a:t>
            </a:r>
            <a:r>
              <a:rPr lang="ru-RU" sz="1500" b="1" dirty="0" err="1" smtClean="0">
                <a:solidFill>
                  <a:srgbClr val="002060"/>
                </a:solidFill>
              </a:rPr>
              <a:t>гаджетах</a:t>
            </a:r>
            <a:r>
              <a:rPr lang="ru-RU" sz="1500" b="1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A20000"/>
                </a:solidFill>
              </a:rPr>
              <a:t>- 320 чел.</a:t>
            </a:r>
            <a:endParaRPr lang="ru-RU" sz="100" dirty="0">
              <a:solidFill>
                <a:srgbClr val="A20000"/>
              </a:solidFill>
            </a:endParaRPr>
          </a:p>
          <a:p>
            <a:pPr marL="257175" indent="-257175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500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A20000"/>
                </a:solidFill>
              </a:rPr>
              <a:t>XIV</a:t>
            </a:r>
            <a:r>
              <a:rPr lang="ru-RU" sz="1500" b="1" dirty="0">
                <a:solidFill>
                  <a:srgbClr val="002060"/>
                </a:solidFill>
              </a:rPr>
              <a:t>  Всероссийский чемпионат  по компьютерному многоборью среди пенсионеров  в дистанционном формате </a:t>
            </a:r>
            <a:r>
              <a:rPr lang="ru-RU" b="1" dirty="0">
                <a:solidFill>
                  <a:srgbClr val="A20000"/>
                </a:solidFill>
              </a:rPr>
              <a:t>-   4 </a:t>
            </a:r>
            <a:r>
              <a:rPr lang="ru-RU" b="1" dirty="0" smtClean="0">
                <a:solidFill>
                  <a:srgbClr val="A20000"/>
                </a:solidFill>
              </a:rPr>
              <a:t>чел</a:t>
            </a:r>
            <a:r>
              <a:rPr lang="ru-RU" sz="1500" dirty="0" smtClean="0">
                <a:solidFill>
                  <a:srgbClr val="A20000"/>
                </a:solidFill>
              </a:rPr>
              <a:t>.</a:t>
            </a:r>
            <a:endParaRPr lang="ru-RU" sz="100" dirty="0">
              <a:solidFill>
                <a:srgbClr val="A20000"/>
              </a:solidFill>
            </a:endParaRPr>
          </a:p>
          <a:p>
            <a:pPr marL="257175" indent="-257175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rgbClr val="A20000"/>
                </a:solidFill>
              </a:rPr>
              <a:t>IX</a:t>
            </a:r>
            <a:r>
              <a:rPr lang="ru-RU" sz="1500" b="1" dirty="0">
                <a:solidFill>
                  <a:srgbClr val="002060"/>
                </a:solidFill>
              </a:rPr>
              <a:t> Спартакиада пенсионеров России, посвященная Международному дню пожилых людей -   команда</a:t>
            </a:r>
            <a:r>
              <a:rPr lang="ru-RU" sz="1500" dirty="0"/>
              <a:t> </a:t>
            </a:r>
            <a:r>
              <a:rPr lang="ru-RU" b="1" dirty="0">
                <a:solidFill>
                  <a:srgbClr val="A20000"/>
                </a:solidFill>
              </a:rPr>
              <a:t>9 </a:t>
            </a:r>
            <a:r>
              <a:rPr lang="ru-RU" b="1" dirty="0" smtClean="0">
                <a:solidFill>
                  <a:srgbClr val="A20000"/>
                </a:solidFill>
              </a:rPr>
              <a:t>чел</a:t>
            </a:r>
            <a:r>
              <a:rPr lang="ru-RU" sz="1500" dirty="0" smtClean="0"/>
              <a:t>.</a:t>
            </a:r>
            <a:endParaRPr lang="ru-RU" sz="100" dirty="0"/>
          </a:p>
          <a:p>
            <a:pPr marL="257175" indent="-257175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500" b="1" dirty="0">
                <a:solidFill>
                  <a:srgbClr val="002060"/>
                </a:solidFill>
              </a:rPr>
              <a:t>Социальный туризм – экскурсионная поездка  в </a:t>
            </a:r>
            <a:r>
              <a:rPr lang="ru-RU" sz="1500" b="1" dirty="0" err="1">
                <a:solidFill>
                  <a:srgbClr val="002060"/>
                </a:solidFill>
              </a:rPr>
              <a:t>г.Нижнекамск</a:t>
            </a:r>
            <a:r>
              <a:rPr lang="ru-RU" sz="1500" b="1" dirty="0">
                <a:solidFill>
                  <a:srgbClr val="002060"/>
                </a:solidFill>
              </a:rPr>
              <a:t>  с посещением местных достопримечательностей и музеев(Святого Ключа) </a:t>
            </a:r>
            <a:r>
              <a:rPr lang="ru-RU" b="1" dirty="0">
                <a:solidFill>
                  <a:srgbClr val="A20000"/>
                </a:solidFill>
              </a:rPr>
              <a:t>- 50 </a:t>
            </a:r>
            <a:r>
              <a:rPr lang="ru-RU" b="1" dirty="0" smtClean="0">
                <a:solidFill>
                  <a:srgbClr val="A20000"/>
                </a:solidFill>
              </a:rPr>
              <a:t>чел.</a:t>
            </a:r>
            <a:endParaRPr lang="ru-RU" sz="1200" dirty="0"/>
          </a:p>
          <a:p>
            <a:pPr marL="257175" indent="-257175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500" b="1" dirty="0">
                <a:solidFill>
                  <a:srgbClr val="002060"/>
                </a:solidFill>
              </a:rPr>
              <a:t>Конкурс фотографий  среди пенсионеров  - </a:t>
            </a:r>
            <a:r>
              <a:rPr lang="ru-RU" b="1" dirty="0">
                <a:solidFill>
                  <a:srgbClr val="A20000"/>
                </a:solidFill>
              </a:rPr>
              <a:t>5 участников </a:t>
            </a:r>
            <a:endParaRPr lang="ru-RU" sz="1500" b="1" dirty="0">
              <a:solidFill>
                <a:srgbClr val="A2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500" dirty="0"/>
          </a:p>
        </p:txBody>
      </p:sp>
      <p:pic>
        <p:nvPicPr>
          <p:cNvPr id="28675" name="Picture 2" descr="D:\2023-2024\ЦИФРОВИЗАЦИЯ 2024\СПИСКИ ВСЕ\IT-ПАРК\СМАРТФОН-24\ХИСМАТУЛЛИНА\СМАРТ ГР 2\СМАРТ ГР 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713" y="723900"/>
            <a:ext cx="14882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3" cstate="print"/>
          <a:srcRect t="12709" b="12709"/>
          <a:stretch>
            <a:fillRect/>
          </a:stretch>
        </p:blipFill>
        <p:spPr bwMode="auto">
          <a:xfrm>
            <a:off x="5800725" y="725488"/>
            <a:ext cx="17351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4763" y="725488"/>
            <a:ext cx="1317625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D:\2023-2024\foto-24\IMG_4550- Участники Всероссийского чемпионата по компьютерному многоборью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413" y="1704975"/>
            <a:ext cx="1243012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 descr="D:\2023-2024\foto-24\ФОТО -ЭКСКУРСИЯ НИЖНЕКАМСК посещение музея  2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4763" y="3629025"/>
            <a:ext cx="18208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6" descr="D:\2023-2024\foto-24\20240627_102817(1).jpg"/>
          <p:cNvPicPr>
            <a:picLocks noChangeAspect="1" noChangeArrowheads="1"/>
          </p:cNvPicPr>
          <p:nvPr/>
        </p:nvPicPr>
        <p:blipFill>
          <a:blip r:embed="rId7" cstate="print"/>
          <a:srcRect t="25671" b="30606"/>
          <a:stretch>
            <a:fillRect/>
          </a:stretch>
        </p:blipFill>
        <p:spPr bwMode="auto">
          <a:xfrm>
            <a:off x="7832725" y="1704975"/>
            <a:ext cx="10890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2" descr="D:\2023-2024\foto-24\ФОТО НИЖНЕКАМСК - СВЯТОЙ КЛЮЧ 5июня 2024 -  0000000.jpg"/>
          <p:cNvPicPr>
            <a:picLocks noChangeAspect="1" noChangeArrowheads="1"/>
          </p:cNvPicPr>
          <p:nvPr/>
        </p:nvPicPr>
        <p:blipFill>
          <a:blip r:embed="rId8" cstate="print"/>
          <a:srcRect l="9393" r="13966" b="7973"/>
          <a:stretch>
            <a:fillRect/>
          </a:stretch>
        </p:blipFill>
        <p:spPr bwMode="auto">
          <a:xfrm>
            <a:off x="5745163" y="3622675"/>
            <a:ext cx="144303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6" descr="Участие в финальный II этапе чемпионата по компьютерному многоборью «Буыннар бәйләнеше» («Связь поколений»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22700" y="1692275"/>
            <a:ext cx="973138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8" descr="https://sprrt.ru/!data/2024/2704202403.jpg"/>
          <p:cNvPicPr>
            <a:picLocks noChangeAspect="1" noChangeArrowheads="1"/>
          </p:cNvPicPr>
          <p:nvPr/>
        </p:nvPicPr>
        <p:blipFill>
          <a:blip r:embed="rId10" cstate="print"/>
          <a:srcRect l="903" t="7095" r="-903" b="18059"/>
          <a:stretch>
            <a:fillRect/>
          </a:stretch>
        </p:blipFill>
        <p:spPr bwMode="auto">
          <a:xfrm>
            <a:off x="4900613" y="1704975"/>
            <a:ext cx="1474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7" descr="Дневник Спартакиады: 5 день"/>
          <p:cNvPicPr>
            <a:picLocks noChangeAspect="1" noChangeArrowheads="1"/>
          </p:cNvPicPr>
          <p:nvPr/>
        </p:nvPicPr>
        <p:blipFill>
          <a:blip r:embed="rId11" cstate="print"/>
          <a:srcRect l="39491" t="3716" b="57642"/>
          <a:stretch>
            <a:fillRect/>
          </a:stretch>
        </p:blipFill>
        <p:spPr bwMode="auto">
          <a:xfrm>
            <a:off x="6554788" y="2668588"/>
            <a:ext cx="12588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9" descr="Дневник Спартакиады: 1 день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22900" y="2684463"/>
            <a:ext cx="10509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36" descr="https://www.rospensioner.ru/wp-content/uploads/2024/09/выбранный-вариант-фирстиля-СПР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5888" y="2684463"/>
            <a:ext cx="1387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7" descr="Дневник Спартакиады: 5 день"/>
          <p:cNvPicPr>
            <a:picLocks noChangeAspect="1" noChangeArrowheads="1"/>
          </p:cNvPicPr>
          <p:nvPr/>
        </p:nvPicPr>
        <p:blipFill>
          <a:blip r:embed="rId11" cstate="print"/>
          <a:srcRect l="5762" t="50000" r="42712" b="13628"/>
          <a:stretch>
            <a:fillRect/>
          </a:stretch>
        </p:blipFill>
        <p:spPr bwMode="auto">
          <a:xfrm>
            <a:off x="7891463" y="2668588"/>
            <a:ext cx="113665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Рисунок 3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88213" y="3606800"/>
            <a:ext cx="17049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9" name="TextBox 22"/>
          <p:cNvSpPr txBox="1">
            <a:spLocks noChangeArrowheads="1"/>
          </p:cNvSpPr>
          <p:nvPr/>
        </p:nvSpPr>
        <p:spPr bwMode="auto">
          <a:xfrm>
            <a:off x="0" y="0"/>
            <a:ext cx="9890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solidFill>
                  <a:srgbClr val="002060"/>
                </a:solidFill>
                <a:latin typeface="Calibri" pitchFamily="34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0" y="0"/>
            <a:ext cx="5461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16</a:t>
            </a:r>
            <a:r>
              <a:rPr lang="ru-RU">
                <a:latin typeface="Calibri" pitchFamily="34" charset="0"/>
              </a:rPr>
              <a:t>    </a:t>
            </a:r>
          </a:p>
        </p:txBody>
      </p:sp>
      <p:pic>
        <p:nvPicPr>
          <p:cNvPr id="29698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" y="1676400"/>
            <a:ext cx="45354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676400"/>
            <a:ext cx="4179887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139825" y="277813"/>
            <a:ext cx="6802438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sz="2400" b="1">
                <a:solidFill>
                  <a:srgbClr val="A20000"/>
                </a:solidFill>
                <a:latin typeface="Calibri" pitchFamily="34" charset="0"/>
              </a:rPr>
              <a:t>Фотографии участников от Республики Татарстан, ставших призерами</a:t>
            </a:r>
          </a:p>
          <a:p>
            <a:pPr algn="ctr"/>
            <a:r>
              <a:rPr lang="ru-RU" sz="2400" b="1">
                <a:solidFill>
                  <a:srgbClr val="A20000"/>
                </a:solidFill>
                <a:latin typeface="Calibri" pitchFamily="34" charset="0"/>
              </a:rPr>
              <a:t> во Всероссийском фотоконкурсе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588" y="0"/>
            <a:ext cx="37782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17 </a:t>
            </a:r>
          </a:p>
        </p:txBody>
      </p:sp>
      <p:pic>
        <p:nvPicPr>
          <p:cNvPr id="3072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9175" y="246062"/>
            <a:ext cx="4138613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276224" y="885825"/>
            <a:ext cx="4181476" cy="3406775"/>
            <a:chOff x="3971925" y="-1849437"/>
            <a:chExt cx="2165350" cy="1712912"/>
          </a:xfrm>
        </p:grpSpPr>
        <p:pic>
          <p:nvPicPr>
            <p:cNvPr id="5" name="Рисунок 12"/>
            <p:cNvPicPr>
              <a:picLocks noChangeAspect="1"/>
            </p:cNvPicPr>
            <p:nvPr/>
          </p:nvPicPr>
          <p:blipFill>
            <a:blip r:embed="rId3" cstate="print"/>
            <a:srcRect l="10007" r="5780"/>
            <a:stretch>
              <a:fillRect/>
            </a:stretch>
          </p:blipFill>
          <p:spPr bwMode="auto">
            <a:xfrm>
              <a:off x="3971925" y="-1849437"/>
              <a:ext cx="2165350" cy="171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3"/>
            <p:cNvPicPr>
              <a:picLocks noChangeAspect="1"/>
            </p:cNvPicPr>
            <p:nvPr/>
          </p:nvPicPr>
          <p:blipFill>
            <a:blip r:embed="rId4" cstate="print"/>
            <a:srcRect l="9296" t="3131" r="5911" b="3879"/>
            <a:stretch>
              <a:fillRect/>
            </a:stretch>
          </p:blipFill>
          <p:spPr bwMode="auto">
            <a:xfrm rot="355885">
              <a:off x="5145088" y="-793750"/>
              <a:ext cx="417512" cy="59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6563" y="125413"/>
            <a:ext cx="8612187" cy="11017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100" b="1" dirty="0">
                <a:solidFill>
                  <a:srgbClr val="A20000"/>
                </a:solidFill>
                <a:latin typeface="+mn-lt"/>
              </a:rPr>
              <a:t>Мероприятия Регионального  Отделения  </a:t>
            </a:r>
            <a:br>
              <a:rPr lang="ru-RU" sz="2100" b="1" dirty="0">
                <a:solidFill>
                  <a:srgbClr val="A20000"/>
                </a:solidFill>
                <a:latin typeface="+mn-lt"/>
              </a:rPr>
            </a:br>
            <a:r>
              <a:rPr lang="ru-RU" sz="2100" b="1" dirty="0">
                <a:solidFill>
                  <a:srgbClr val="A20000"/>
                </a:solidFill>
                <a:latin typeface="+mn-lt"/>
              </a:rPr>
              <a:t>ООО «Союз пенсионеров </a:t>
            </a:r>
            <a:r>
              <a:rPr lang="ru-RU" sz="2100" b="1" dirty="0" smtClean="0">
                <a:solidFill>
                  <a:srgbClr val="A20000"/>
                </a:solidFill>
                <a:latin typeface="+mn-lt"/>
              </a:rPr>
              <a:t>России</a:t>
            </a:r>
            <a:r>
              <a:rPr lang="ru-RU" sz="2100" b="1" dirty="0">
                <a:solidFill>
                  <a:srgbClr val="A20000"/>
                </a:solidFill>
                <a:latin typeface="+mn-lt"/>
              </a:rPr>
              <a:t>» по Республике Татарстан,  </a:t>
            </a:r>
            <a:br>
              <a:rPr lang="ru-RU" sz="2100" b="1" dirty="0">
                <a:solidFill>
                  <a:srgbClr val="A20000"/>
                </a:solidFill>
                <a:latin typeface="+mn-lt"/>
              </a:rPr>
            </a:br>
            <a:r>
              <a:rPr lang="ru-RU" sz="2100" b="1" dirty="0">
                <a:solidFill>
                  <a:srgbClr val="A20000"/>
                </a:solidFill>
                <a:latin typeface="+mn-lt"/>
              </a:rPr>
              <a:t>включенные в  </a:t>
            </a:r>
            <a:r>
              <a:rPr lang="ru-RU" sz="2100" b="1" dirty="0" smtClean="0">
                <a:solidFill>
                  <a:srgbClr val="A20000"/>
                </a:solidFill>
                <a:latin typeface="+mn-lt"/>
              </a:rPr>
              <a:t>Республиканскую программу </a:t>
            </a:r>
            <a:r>
              <a:rPr lang="ru-RU" sz="2100" b="1" dirty="0">
                <a:solidFill>
                  <a:srgbClr val="A20000"/>
                </a:solidFill>
                <a:latin typeface="+mn-lt"/>
              </a:rPr>
              <a:t>(комплексный </a:t>
            </a:r>
            <a:r>
              <a:rPr lang="ru-RU" sz="2100" b="1" dirty="0" smtClean="0">
                <a:solidFill>
                  <a:srgbClr val="A20000"/>
                </a:solidFill>
                <a:latin typeface="+mn-lt"/>
              </a:rPr>
              <a:t>план</a:t>
            </a:r>
            <a:r>
              <a:rPr lang="ru-RU" sz="2100" b="1" dirty="0">
                <a:solidFill>
                  <a:srgbClr val="A20000"/>
                </a:solidFill>
                <a:latin typeface="+mn-lt"/>
              </a:rPr>
              <a:t>) «Активное  долголетие» в Республике Татарстан </a:t>
            </a:r>
            <a:r>
              <a:rPr lang="ru-RU" sz="2100" b="1" dirty="0" smtClean="0">
                <a:solidFill>
                  <a:srgbClr val="A20000"/>
                </a:solidFill>
                <a:latin typeface="+mn-lt"/>
              </a:rPr>
              <a:t>на </a:t>
            </a:r>
            <a:r>
              <a:rPr lang="ru-RU" sz="2100" b="1" dirty="0">
                <a:solidFill>
                  <a:srgbClr val="A20000"/>
                </a:solidFill>
                <a:latin typeface="+mn-lt"/>
              </a:rPr>
              <a:t>2025-2030 годы.</a:t>
            </a:r>
            <a:endParaRPr lang="ru-RU" sz="5400" dirty="0">
              <a:solidFill>
                <a:srgbClr val="A2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19225"/>
            <a:ext cx="5341938" cy="3835400"/>
          </a:xfrm>
        </p:spPr>
        <p:txBody>
          <a:bodyPr rtlCol="0">
            <a:noAutofit/>
          </a:bodyPr>
          <a:lstStyle/>
          <a:p>
            <a:pPr marL="214313" indent="-214313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</a:rPr>
              <a:t>Создание условий </a:t>
            </a:r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>
                <a:solidFill>
                  <a:srgbClr val="002060"/>
                </a:solidFill>
              </a:rPr>
              <a:t>повышения </a:t>
            </a:r>
            <a:r>
              <a:rPr lang="ru-RU" b="1" dirty="0" smtClean="0">
                <a:solidFill>
                  <a:srgbClr val="002060"/>
                </a:solidFill>
              </a:rPr>
              <a:t>доступности </a:t>
            </a:r>
            <a:r>
              <a:rPr lang="ru-RU" b="1" dirty="0">
                <a:solidFill>
                  <a:srgbClr val="002060"/>
                </a:solidFill>
              </a:rPr>
              <a:t>образовательных и просветительских программ </a:t>
            </a:r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>
                <a:solidFill>
                  <a:srgbClr val="002060"/>
                </a:solidFill>
              </a:rPr>
              <a:t>граждан старшего  </a:t>
            </a:r>
            <a:r>
              <a:rPr lang="ru-RU" b="1" dirty="0" smtClean="0">
                <a:solidFill>
                  <a:srgbClr val="002060"/>
                </a:solidFill>
              </a:rPr>
              <a:t>поколения</a:t>
            </a:r>
          </a:p>
          <a:p>
            <a:pPr marL="214313" indent="-214313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100" b="1" dirty="0">
              <a:solidFill>
                <a:srgbClr val="002060"/>
              </a:solidFill>
            </a:endParaRPr>
          </a:p>
          <a:p>
            <a:pPr marL="214313" indent="-214313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</a:rPr>
              <a:t>Развитие  и расширение  дополнительных образовательных   программ, направленных </a:t>
            </a:r>
            <a:r>
              <a:rPr lang="ru-RU" b="1" dirty="0" smtClean="0">
                <a:solidFill>
                  <a:srgbClr val="002060"/>
                </a:solidFill>
              </a:rPr>
              <a:t>        на </a:t>
            </a:r>
            <a:r>
              <a:rPr lang="ru-RU" b="1" dirty="0">
                <a:solidFill>
                  <a:srgbClr val="002060"/>
                </a:solidFill>
              </a:rPr>
              <a:t>повышение грамотности граждан  старшего  </a:t>
            </a:r>
            <a:r>
              <a:rPr lang="ru-RU" b="1" dirty="0" smtClean="0">
                <a:solidFill>
                  <a:srgbClr val="002060"/>
                </a:solidFill>
              </a:rPr>
              <a:t>поколения,  </a:t>
            </a:r>
            <a:r>
              <a:rPr lang="ru-RU" b="1" dirty="0">
                <a:solidFill>
                  <a:srgbClr val="002060"/>
                </a:solidFill>
              </a:rPr>
              <a:t>в том числе  на основе  дистанционных  образовательных технологий  </a:t>
            </a:r>
            <a:r>
              <a:rPr lang="ru-RU" b="1" dirty="0" smtClean="0">
                <a:solidFill>
                  <a:srgbClr val="002060"/>
                </a:solidFill>
              </a:rPr>
              <a:t>    и </a:t>
            </a:r>
            <a:r>
              <a:rPr lang="ru-RU" b="1" dirty="0">
                <a:solidFill>
                  <a:srgbClr val="002060"/>
                </a:solidFill>
              </a:rPr>
              <a:t>электронного </a:t>
            </a:r>
            <a:r>
              <a:rPr lang="ru-RU" b="1" dirty="0" smtClean="0">
                <a:solidFill>
                  <a:srgbClr val="002060"/>
                </a:solidFill>
              </a:rPr>
              <a:t>обучения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sz="100" b="1" dirty="0">
              <a:solidFill>
                <a:srgbClr val="002060"/>
              </a:solidFill>
            </a:endParaRPr>
          </a:p>
          <a:p>
            <a:pPr marL="257175" indent="-257175" algn="l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Проведение </a:t>
            </a:r>
            <a:r>
              <a:rPr lang="ru-RU" b="1" dirty="0">
                <a:solidFill>
                  <a:srgbClr val="002060"/>
                </a:solidFill>
              </a:rPr>
              <a:t>Республиканского Чемпионата </a:t>
            </a:r>
            <a:r>
              <a:rPr lang="ru-RU" b="1" dirty="0" smtClean="0">
                <a:solidFill>
                  <a:srgbClr val="002060"/>
                </a:solidFill>
              </a:rPr>
              <a:t>       </a:t>
            </a:r>
            <a:r>
              <a:rPr lang="ru-RU" b="1" dirty="0">
                <a:solidFill>
                  <a:srgbClr val="002060"/>
                </a:solidFill>
              </a:rPr>
              <a:t>по компьютерному многоборью среди </a:t>
            </a:r>
            <a:r>
              <a:rPr lang="ru-RU" b="1" dirty="0" smtClean="0">
                <a:solidFill>
                  <a:srgbClr val="002060"/>
                </a:solidFill>
              </a:rPr>
              <a:t>          граждан  </a:t>
            </a:r>
            <a:r>
              <a:rPr lang="ru-RU" b="1" dirty="0">
                <a:solidFill>
                  <a:srgbClr val="002060"/>
                </a:solidFill>
              </a:rPr>
              <a:t>старшего  </a:t>
            </a:r>
            <a:r>
              <a:rPr lang="ru-RU" b="1" dirty="0" smtClean="0">
                <a:solidFill>
                  <a:srgbClr val="002060"/>
                </a:solidFill>
              </a:rPr>
              <a:t>поколения</a:t>
            </a:r>
            <a:endParaRPr lang="ru-RU" sz="1200" b="1" dirty="0">
              <a:solidFill>
                <a:srgbClr val="002060"/>
              </a:solidFill>
            </a:endParaRPr>
          </a:p>
          <a:p>
            <a:pPr marL="214313" indent="-214313" algn="l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800" b="1" dirty="0">
              <a:solidFill>
                <a:srgbClr val="002060"/>
              </a:solidFill>
            </a:endParaRPr>
          </a:p>
        </p:txBody>
      </p:sp>
      <p:pic>
        <p:nvPicPr>
          <p:cNvPr id="31747" name="Picture 16" descr="D:\2023-2024\foto-24\Арабск яз Cаб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63" y="1284288"/>
            <a:ext cx="174307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013" y="1284288"/>
            <a:ext cx="20478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4" descr="https://sprrt.ru/!data/2024/на%20компе%202.jpg"/>
          <p:cNvPicPr>
            <a:picLocks noChangeAspect="1" noChangeArrowheads="1"/>
          </p:cNvPicPr>
          <p:nvPr/>
        </p:nvPicPr>
        <p:blipFill>
          <a:blip r:embed="rId4" cstate="print"/>
          <a:srcRect t="28487" b="12202"/>
          <a:stretch>
            <a:fillRect/>
          </a:stretch>
        </p:blipFill>
        <p:spPr bwMode="auto">
          <a:xfrm>
            <a:off x="4960938" y="4013200"/>
            <a:ext cx="22098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4" descr="https://sprrt.ru/!data/2024/на%20компе.jpg"/>
          <p:cNvPicPr>
            <a:picLocks noChangeAspect="1" noChangeArrowheads="1"/>
          </p:cNvPicPr>
          <p:nvPr/>
        </p:nvPicPr>
        <p:blipFill>
          <a:blip r:embed="rId5" cstate="print"/>
          <a:srcRect t="27092"/>
          <a:stretch>
            <a:fillRect/>
          </a:stretch>
        </p:blipFill>
        <p:spPr bwMode="auto">
          <a:xfrm>
            <a:off x="7265988" y="4013200"/>
            <a:ext cx="179705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11"/>
          <p:cNvPicPr>
            <a:picLocks noChangeAspect="1"/>
          </p:cNvPicPr>
          <p:nvPr/>
        </p:nvPicPr>
        <p:blipFill>
          <a:blip r:embed="rId6" cstate="print"/>
          <a:srcRect l="10565" t="34906" r="13092"/>
          <a:stretch>
            <a:fillRect/>
          </a:stretch>
        </p:blipFill>
        <p:spPr bwMode="auto">
          <a:xfrm>
            <a:off x="7189788" y="2695575"/>
            <a:ext cx="18589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2375" y="2592388"/>
            <a:ext cx="2074863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Box 12"/>
          <p:cNvSpPr txBox="1">
            <a:spLocks noChangeArrowheads="1"/>
          </p:cNvSpPr>
          <p:nvPr/>
        </p:nvSpPr>
        <p:spPr bwMode="auto">
          <a:xfrm>
            <a:off x="0" y="0"/>
            <a:ext cx="3333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1225" y="346075"/>
            <a:ext cx="29162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346075"/>
            <a:ext cx="30178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0" y="1588"/>
            <a:ext cx="3556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1</a:t>
            </a:r>
          </a:p>
        </p:txBody>
      </p:sp>
      <p:pic>
        <p:nvPicPr>
          <p:cNvPr id="14341" name="Picture 2" descr="https://www.rospensioner.ru/wp-content/uploads/2018/04/лого-30-лет-cdr-1-1-658x9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9275" y="150813"/>
            <a:ext cx="1831975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8"/>
          <p:cNvPicPr>
            <a:picLocks noChangeAspect="1"/>
          </p:cNvPicPr>
          <p:nvPr/>
        </p:nvPicPr>
        <p:blipFill>
          <a:blip r:embed="rId5" cstate="print"/>
          <a:srcRect r="45110"/>
          <a:stretch>
            <a:fillRect/>
          </a:stretch>
        </p:blipFill>
        <p:spPr bwMode="auto">
          <a:xfrm>
            <a:off x="184150" y="2268538"/>
            <a:ext cx="3014663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5" y="2308225"/>
            <a:ext cx="235108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PHOTO-2024-09-24-09-19-24.jpg"/>
          <p:cNvSpPr>
            <a:spLocks noChangeAspect="1" noChangeArrowheads="1"/>
          </p:cNvSpPr>
          <p:nvPr/>
        </p:nvSpPr>
        <p:spPr bwMode="auto">
          <a:xfrm>
            <a:off x="155575" y="-2057400"/>
            <a:ext cx="5715000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PHOTO-2024-09-24-09-19-24.jpg"/>
          <p:cNvSpPr>
            <a:spLocks noChangeAspect="1" noChangeArrowheads="1"/>
          </p:cNvSpPr>
          <p:nvPr/>
        </p:nvSpPr>
        <p:spPr bwMode="auto">
          <a:xfrm>
            <a:off x="155575" y="-2057400"/>
            <a:ext cx="5715000" cy="429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C:\Users\013MinkinaGT\Documents\фОТОКОНКУР\0pjotojyb8kacohu10jieei1uaos8fw2.jpg"/>
          <p:cNvPicPr>
            <a:picLocks noChangeAspect="1" noChangeArrowheads="1"/>
          </p:cNvPicPr>
          <p:nvPr/>
        </p:nvPicPr>
        <p:blipFill>
          <a:blip r:embed="rId7" cstate="print">
            <a:lum bright="10000" contrast="16000"/>
          </a:blip>
          <a:srcRect/>
          <a:stretch>
            <a:fillRect/>
          </a:stretch>
        </p:blipFill>
        <p:spPr bwMode="auto">
          <a:xfrm>
            <a:off x="6248695" y="2571750"/>
            <a:ext cx="2765000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5538"/>
            <a:ext cx="5519738" cy="3835400"/>
          </a:xfrm>
        </p:spPr>
        <p:txBody>
          <a:bodyPr/>
          <a:lstStyle/>
          <a:p>
            <a:pPr marL="214313" indent="-214313" algn="l" eaLnBrk="1" hangingPunct="1">
              <a:buFont typeface="Wingdings" pitchFamily="2" charset="2"/>
              <a:buChar char="§"/>
            </a:pPr>
            <a:r>
              <a:rPr lang="ru-RU" b="1" smtClean="0">
                <a:solidFill>
                  <a:srgbClr val="002060"/>
                </a:solidFill>
              </a:rPr>
              <a:t>Проведение  Республиканской   Спартакиады        «Третий возраст»  в муниципальных  р-нах,        городских  округах  РТ и финального  мероприятия </a:t>
            </a:r>
            <a:endParaRPr lang="ru-RU" sz="200" b="1" smtClean="0">
              <a:solidFill>
                <a:srgbClr val="002060"/>
              </a:solidFill>
            </a:endParaRPr>
          </a:p>
          <a:p>
            <a:pPr marL="214313" indent="-214313" algn="l" eaLnBrk="1" hangingPunct="1">
              <a:buFont typeface="Wingdings" pitchFamily="2" charset="2"/>
              <a:buChar char="§"/>
            </a:pPr>
            <a:r>
              <a:rPr lang="ru-RU" b="1" smtClean="0">
                <a:solidFill>
                  <a:srgbClr val="002060"/>
                </a:solidFill>
              </a:rPr>
              <a:t> Проведение   Республиканского Турнира  по настольному теннису «Связь поколений»</a:t>
            </a:r>
          </a:p>
          <a:p>
            <a:pPr marL="214313" indent="-214313" algn="l" eaLnBrk="1" hangingPunct="1">
              <a:buFont typeface="Wingdings" pitchFamily="2" charset="2"/>
              <a:buChar char="§"/>
            </a:pPr>
            <a:endParaRPr lang="ru-RU" sz="100" b="1" smtClean="0">
              <a:solidFill>
                <a:srgbClr val="002060"/>
              </a:solidFill>
            </a:endParaRPr>
          </a:p>
          <a:p>
            <a:pPr marL="214313" indent="-214313" algn="l" eaLnBrk="1" hangingPunct="1">
              <a:buFont typeface="Wingdings" pitchFamily="2" charset="2"/>
              <a:buChar char="§"/>
            </a:pPr>
            <a:r>
              <a:rPr lang="ru-RU" b="1" smtClean="0">
                <a:solidFill>
                  <a:srgbClr val="002060"/>
                </a:solidFill>
              </a:rPr>
              <a:t> Проведение  Республиканского  Турнира                           по шахматам  «Связь поколений»</a:t>
            </a:r>
          </a:p>
          <a:p>
            <a:pPr marL="214313" indent="-214313" algn="l" eaLnBrk="1" hangingPunct="1">
              <a:buFont typeface="Wingdings" pitchFamily="2" charset="2"/>
              <a:buChar char="§"/>
            </a:pPr>
            <a:endParaRPr lang="ru-RU" sz="100" b="1" smtClean="0">
              <a:solidFill>
                <a:srgbClr val="002060"/>
              </a:solidFill>
            </a:endParaRPr>
          </a:p>
          <a:p>
            <a:pPr marL="214313" indent="-214313" algn="l" eaLnBrk="1" hangingPunct="1">
              <a:buFont typeface="Wingdings" pitchFamily="2" charset="2"/>
              <a:buChar char="§"/>
            </a:pPr>
            <a:r>
              <a:rPr lang="ru-RU" b="1" smtClean="0">
                <a:solidFill>
                  <a:srgbClr val="002060"/>
                </a:solidFill>
              </a:rPr>
              <a:t> Проведение Республиканского  Турнира                                по плаванию «Связь поколений»</a:t>
            </a:r>
          </a:p>
          <a:p>
            <a:pPr marL="214313" indent="-214313" algn="l" eaLnBrk="1" hangingPunct="1">
              <a:buFont typeface="Wingdings" pitchFamily="2" charset="2"/>
              <a:buChar char="§"/>
            </a:pPr>
            <a:endParaRPr lang="ru-RU" sz="100" b="1" smtClean="0">
              <a:solidFill>
                <a:srgbClr val="002060"/>
              </a:solidFill>
            </a:endParaRPr>
          </a:p>
          <a:p>
            <a:pPr marL="214313" indent="-214313" algn="l" eaLnBrk="1" hangingPunct="1">
              <a:buFont typeface="Wingdings" pitchFamily="2" charset="2"/>
              <a:buChar char="§"/>
            </a:pPr>
            <a:r>
              <a:rPr lang="ru-RU" b="1" smtClean="0">
                <a:solidFill>
                  <a:srgbClr val="002060"/>
                </a:solidFill>
              </a:rPr>
              <a:t> Проведение  республиканской оздоровительной    акции  «10 000 шагов к жизни»  для граждан        старшего поколения</a:t>
            </a:r>
          </a:p>
        </p:txBody>
      </p:sp>
      <p:sp>
        <p:nvSpPr>
          <p:cNvPr id="32770" name="Заголовок 1"/>
          <p:cNvSpPr txBox="1">
            <a:spLocks/>
          </p:cNvSpPr>
          <p:nvPr/>
        </p:nvSpPr>
        <p:spPr bwMode="auto">
          <a:xfrm>
            <a:off x="0" y="0"/>
            <a:ext cx="914400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b"/>
          <a:lstStyle/>
          <a:p>
            <a:pPr algn="ctr" defTabSz="685800">
              <a:lnSpc>
                <a:spcPct val="90000"/>
              </a:lnSpc>
            </a:pPr>
            <a:r>
              <a:rPr lang="ru-RU" b="1">
                <a:solidFill>
                  <a:srgbClr val="A20000"/>
                </a:solidFill>
                <a:latin typeface="Calibri" pitchFamily="34" charset="0"/>
              </a:rPr>
              <a:t>Мероприятия Регионального  Отделения  </a:t>
            </a:r>
            <a:br>
              <a:rPr lang="ru-RU" b="1">
                <a:solidFill>
                  <a:srgbClr val="A20000"/>
                </a:solidFill>
                <a:latin typeface="Calibri" pitchFamily="34" charset="0"/>
              </a:rPr>
            </a:br>
            <a:r>
              <a:rPr lang="ru-RU" b="1">
                <a:solidFill>
                  <a:srgbClr val="A20000"/>
                </a:solidFill>
                <a:latin typeface="Calibri" pitchFamily="34" charset="0"/>
              </a:rPr>
              <a:t>ООО «Союз пенсионеров  России» по Республике Татарстан,  </a:t>
            </a:r>
            <a:br>
              <a:rPr lang="ru-RU" b="1">
                <a:solidFill>
                  <a:srgbClr val="A20000"/>
                </a:solidFill>
                <a:latin typeface="Calibri" pitchFamily="34" charset="0"/>
              </a:rPr>
            </a:br>
            <a:r>
              <a:rPr lang="ru-RU" b="1">
                <a:solidFill>
                  <a:srgbClr val="A20000"/>
                </a:solidFill>
                <a:latin typeface="Calibri" pitchFamily="34" charset="0"/>
              </a:rPr>
              <a:t>включенные в   Республиканскую  программу (комплексный  план) «Активное  долголетие» в Республике Татарстан  на 2025-2030 годы</a:t>
            </a:r>
            <a:endParaRPr lang="ru-RU">
              <a:solidFill>
                <a:srgbClr val="A20000"/>
              </a:solidFill>
              <a:latin typeface="Calibri" pitchFamily="34" charset="0"/>
            </a:endParaRPr>
          </a:p>
        </p:txBody>
      </p:sp>
      <p:pic>
        <p:nvPicPr>
          <p:cNvPr id="32771" name="Picture 13" descr="D:\2023-2024\foto-24\рыбн сл 1.jpg"/>
          <p:cNvPicPr>
            <a:picLocks noChangeAspect="1" noChangeArrowheads="1"/>
          </p:cNvPicPr>
          <p:nvPr/>
        </p:nvPicPr>
        <p:blipFill>
          <a:blip r:embed="rId2" cstate="print"/>
          <a:srcRect t="12479" b="24742"/>
          <a:stretch>
            <a:fillRect/>
          </a:stretch>
        </p:blipFill>
        <p:spPr bwMode="auto">
          <a:xfrm>
            <a:off x="6616700" y="1141413"/>
            <a:ext cx="2351088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0" descr="D:\2023-2024\foto-24\чист фест сканд ходьбы 2.jpg"/>
          <p:cNvPicPr>
            <a:picLocks noChangeAspect="1" noChangeArrowheads="1"/>
          </p:cNvPicPr>
          <p:nvPr/>
        </p:nvPicPr>
        <p:blipFill>
          <a:blip r:embed="rId3" cstate="print"/>
          <a:srcRect t="29881" b="11765"/>
          <a:stretch>
            <a:fillRect/>
          </a:stretch>
        </p:blipFill>
        <p:spPr bwMode="auto">
          <a:xfrm>
            <a:off x="5422900" y="4052888"/>
            <a:ext cx="2549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725738"/>
            <a:ext cx="200025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0" y="0"/>
            <a:ext cx="3730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>
                <a:latin typeface="Calibri" pitchFamily="34" charset="0"/>
              </a:rPr>
              <a:t>19</a:t>
            </a:r>
          </a:p>
        </p:txBody>
      </p:sp>
      <p:pic>
        <p:nvPicPr>
          <p:cNvPr id="32775" name="Picture 26" descr="https://sprrt.ru/!data/2024/20240531_1119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2350" y="2089150"/>
            <a:ext cx="1784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2" descr="D:\2023-2024\foto-24\ш-ш турнир муслюмово.jpg"/>
          <p:cNvPicPr>
            <a:picLocks noChangeAspect="1" noChangeArrowheads="1"/>
          </p:cNvPicPr>
          <p:nvPr/>
        </p:nvPicPr>
        <p:blipFill>
          <a:blip r:embed="rId6" cstate="print"/>
          <a:srcRect t="31853"/>
          <a:stretch>
            <a:fillRect/>
          </a:stretch>
        </p:blipFill>
        <p:spPr bwMode="auto">
          <a:xfrm>
            <a:off x="5614988" y="2968625"/>
            <a:ext cx="10826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9" descr="Всероссийская акция &quot;10000 шагов к жизни» в Менделеевском районе"/>
          <p:cNvPicPr>
            <a:picLocks noChangeAspect="1" noChangeArrowheads="1"/>
          </p:cNvPicPr>
          <p:nvPr/>
        </p:nvPicPr>
        <p:blipFill>
          <a:blip r:embed="rId2" cstate="print"/>
          <a:srcRect t="31937" b="23158"/>
          <a:stretch>
            <a:fillRect/>
          </a:stretch>
        </p:blipFill>
        <p:spPr bwMode="auto">
          <a:xfrm>
            <a:off x="803275" y="1757363"/>
            <a:ext cx="7654925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0" y="0"/>
            <a:ext cx="3333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4161" y="150041"/>
            <a:ext cx="6154615" cy="10849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reflection blurRad="6350" endPos="0" dist="50800" dir="5400000" sy="-100000" algn="bl" rotWithShape="0"/>
          </a:effectLst>
        </p:spPr>
        <p:txBody>
          <a:bodyPr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solidFill>
                  <a:srgbClr val="A20000"/>
                </a:solidFill>
                <a:latin typeface="+mn-lt"/>
                <a:cs typeface="+mn-cs"/>
              </a:rPr>
              <a:t>Любой из нас может МНОГОЕ,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solidFill>
                  <a:srgbClr val="A20000"/>
                </a:solidFill>
                <a:latin typeface="+mn-lt"/>
                <a:cs typeface="+mn-cs"/>
              </a:rPr>
              <a:t>а ВМЕСТЕ мы можем ВСЁ!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38" y="782638"/>
            <a:ext cx="5411787" cy="4105275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1500" dirty="0"/>
          </a:p>
          <a:p>
            <a:pPr marL="342900" indent="-342900" algn="l" eaLnBrk="1" fontAlgn="auto" hangingPunct="1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Республиканский  </a:t>
            </a:r>
            <a:r>
              <a:rPr lang="ru-RU" b="1" dirty="0">
                <a:solidFill>
                  <a:srgbClr val="002060"/>
                </a:solidFill>
              </a:rPr>
              <a:t>турнир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      по </a:t>
            </a:r>
            <a:r>
              <a:rPr lang="ru-RU" b="1" dirty="0">
                <a:solidFill>
                  <a:srgbClr val="002060"/>
                </a:solidFill>
              </a:rPr>
              <a:t>шахматам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     «</a:t>
            </a:r>
            <a:r>
              <a:rPr lang="ru-RU" b="1" dirty="0">
                <a:solidFill>
                  <a:srgbClr val="002060"/>
                </a:solidFill>
              </a:rPr>
              <a:t>Связь поколений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sz="2100" b="1" dirty="0">
                <a:solidFill>
                  <a:srgbClr val="002060"/>
                </a:solidFill>
              </a:rPr>
              <a:t>                                     </a:t>
            </a: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</a:t>
            </a:r>
            <a:r>
              <a:rPr lang="ru-RU" sz="2100" b="1" dirty="0">
                <a:solidFill>
                  <a:srgbClr val="C00000"/>
                </a:solidFill>
              </a:rPr>
              <a:t>- 264 </a:t>
            </a:r>
            <a:r>
              <a:rPr lang="ru-RU" b="1" dirty="0">
                <a:solidFill>
                  <a:srgbClr val="C00000"/>
                </a:solidFill>
              </a:rPr>
              <a:t>семейные команды </a:t>
            </a:r>
            <a:r>
              <a:rPr lang="ru-RU" b="1" dirty="0" smtClean="0">
                <a:solidFill>
                  <a:srgbClr val="C00000"/>
                </a:solidFill>
              </a:rPr>
              <a:t>    </a:t>
            </a: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 (</a:t>
            </a:r>
            <a:r>
              <a:rPr lang="ru-RU" b="1" dirty="0">
                <a:solidFill>
                  <a:srgbClr val="C00000"/>
                </a:solidFill>
              </a:rPr>
              <a:t>799 чел.)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endParaRPr lang="ru-RU" sz="300" dirty="0"/>
          </a:p>
          <a:p>
            <a:pPr marL="257175" indent="-257175" algn="l" eaLnBrk="1" fontAlgn="auto" hangingPunct="1">
              <a:lnSpc>
                <a:spcPct val="5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500" dirty="0"/>
              <a:t>  </a:t>
            </a:r>
            <a:r>
              <a:rPr lang="ru-RU" b="1" dirty="0" smtClean="0">
                <a:solidFill>
                  <a:srgbClr val="002060"/>
                </a:solidFill>
              </a:rPr>
              <a:t>Республиканский чемпионат      </a:t>
            </a: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     по </a:t>
            </a:r>
            <a:r>
              <a:rPr lang="ru-RU" b="1" dirty="0">
                <a:solidFill>
                  <a:srgbClr val="002060"/>
                </a:solidFill>
              </a:rPr>
              <a:t>компьютерному </a:t>
            </a:r>
            <a:r>
              <a:rPr lang="ru-RU" b="1" dirty="0" smtClean="0">
                <a:solidFill>
                  <a:srgbClr val="002060"/>
                </a:solidFill>
              </a:rPr>
              <a:t> многоборью </a:t>
            </a: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«</a:t>
            </a:r>
            <a:r>
              <a:rPr lang="ru-RU" b="1" dirty="0" err="1">
                <a:solidFill>
                  <a:srgbClr val="002060"/>
                </a:solidFill>
              </a:rPr>
              <a:t>Буыннар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бэйлэнеше</a:t>
            </a:r>
            <a:r>
              <a:rPr lang="ru-RU" b="1" dirty="0">
                <a:solidFill>
                  <a:srgbClr val="002060"/>
                </a:solidFill>
              </a:rPr>
              <a:t>» </a:t>
            </a:r>
            <a:r>
              <a:rPr lang="ru-RU" b="1" dirty="0" smtClean="0">
                <a:solidFill>
                  <a:srgbClr val="002060"/>
                </a:solidFill>
              </a:rPr>
              <a:t>        </a:t>
            </a:r>
            <a:r>
              <a:rPr lang="ru-RU" dirty="0" smtClean="0">
                <a:solidFill>
                  <a:srgbClr val="002060"/>
                </a:solidFill>
              </a:rPr>
              <a:t>       </a:t>
            </a: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sz="1500" i="1" dirty="0">
                <a:solidFill>
                  <a:srgbClr val="002060"/>
                </a:solidFill>
              </a:rPr>
              <a:t>             («Связь поколений»)                                              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</a:t>
            </a:r>
            <a:r>
              <a:rPr lang="ru-RU" sz="2100" b="1" dirty="0">
                <a:solidFill>
                  <a:srgbClr val="C00000"/>
                </a:solidFill>
              </a:rPr>
              <a:t>-  </a:t>
            </a:r>
            <a:r>
              <a:rPr lang="ru-RU" sz="2100" b="1" dirty="0" smtClean="0">
                <a:solidFill>
                  <a:srgbClr val="C00000"/>
                </a:solidFill>
              </a:rPr>
              <a:t>1</a:t>
            </a:r>
            <a:r>
              <a:rPr lang="en-US" sz="2100" b="1" dirty="0" smtClean="0">
                <a:solidFill>
                  <a:srgbClr val="C00000"/>
                </a:solidFill>
              </a:rPr>
              <a:t>96</a:t>
            </a:r>
            <a:r>
              <a:rPr lang="ru-RU" sz="2100" b="1" smtClean="0">
                <a:solidFill>
                  <a:srgbClr val="C00000"/>
                </a:solidFill>
              </a:rPr>
              <a:t> </a:t>
            </a:r>
            <a:r>
              <a:rPr lang="ru-RU" b="1" smtClean="0">
                <a:solidFill>
                  <a:srgbClr val="C00000"/>
                </a:solidFill>
              </a:rPr>
              <a:t>семейных команд  (528 </a:t>
            </a:r>
            <a:r>
              <a:rPr lang="ru-RU" b="1" dirty="0">
                <a:solidFill>
                  <a:srgbClr val="C00000"/>
                </a:solidFill>
              </a:rPr>
              <a:t>чел.)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sz="100" dirty="0"/>
          </a:p>
          <a:p>
            <a:pPr marL="342900" indent="-342900" algn="l" eaLnBrk="1" fontAlgn="auto" hangingPunct="1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</a:rPr>
              <a:t>Республиканский конкурс 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фотографий  среди  </a:t>
            </a:r>
            <a:r>
              <a:rPr lang="ru-RU" b="1" dirty="0">
                <a:solidFill>
                  <a:srgbClr val="002060"/>
                </a:solidFill>
              </a:rPr>
              <a:t>пенсионеров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«</a:t>
            </a:r>
            <a:r>
              <a:rPr lang="ru-RU" b="1" dirty="0">
                <a:solidFill>
                  <a:srgbClr val="002060"/>
                </a:solidFill>
              </a:rPr>
              <a:t>Связь поколений: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вечные </a:t>
            </a:r>
            <a:r>
              <a:rPr lang="ru-RU" b="1" dirty="0">
                <a:solidFill>
                  <a:srgbClr val="002060"/>
                </a:solidFill>
              </a:rPr>
              <a:t>ценности» </a:t>
            </a:r>
            <a:r>
              <a:rPr lang="ru-RU" sz="2100" b="1" dirty="0">
                <a:solidFill>
                  <a:srgbClr val="C00000"/>
                </a:solidFill>
              </a:rPr>
              <a:t>   </a:t>
            </a:r>
          </a:p>
          <a:p>
            <a:pPr algn="l" eaLnBrk="1" fontAlgn="auto" hangingPunct="1">
              <a:lnSpc>
                <a:spcPct val="500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       - </a:t>
            </a:r>
            <a:r>
              <a:rPr lang="ru-RU" sz="2100" b="1" dirty="0">
                <a:solidFill>
                  <a:srgbClr val="C00000"/>
                </a:solidFill>
              </a:rPr>
              <a:t> 78 </a:t>
            </a:r>
            <a:r>
              <a:rPr lang="ru-RU" b="1" dirty="0" smtClean="0">
                <a:solidFill>
                  <a:srgbClr val="C00000"/>
                </a:solidFill>
              </a:rPr>
              <a:t>участников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04788"/>
            <a:ext cx="9144000" cy="11033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100" b="1" dirty="0">
                <a:solidFill>
                  <a:srgbClr val="C00000"/>
                </a:solidFill>
                <a:latin typeface="+mn-lt"/>
              </a:rPr>
              <a:t>РЕСПУБЛИКАНСКИЕ  МЕРОПРИЯТИЯ </a:t>
            </a:r>
            <a:br>
              <a:rPr lang="ru-RU" sz="2100" b="1" dirty="0">
                <a:solidFill>
                  <a:srgbClr val="C00000"/>
                </a:solidFill>
                <a:latin typeface="+mn-lt"/>
              </a:rPr>
            </a:br>
            <a:r>
              <a:rPr lang="ru-RU" sz="1800" b="1" dirty="0">
                <a:solidFill>
                  <a:srgbClr val="002060"/>
                </a:solidFill>
                <a:latin typeface="+mn-lt"/>
              </a:rPr>
              <a:t>                        Регионального Отделения ООО «Союз пенсионеров России» по Республике  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Татарстан </a:t>
            </a:r>
            <a:r>
              <a:rPr lang="ru-RU" sz="1800" b="1" dirty="0">
                <a:solidFill>
                  <a:srgbClr val="002060"/>
                </a:solidFill>
                <a:latin typeface="+mn-lt"/>
              </a:rPr>
              <a:t>и местных отделений СПР в муниципальных образованиях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5363" name="Picture 2" descr="D:\2023-2024\foto-24\~3929722-Сабы -шахматный турнир 2024.jpg"/>
          <p:cNvPicPr>
            <a:picLocks noChangeAspect="1" noChangeArrowheads="1"/>
          </p:cNvPicPr>
          <p:nvPr/>
        </p:nvPicPr>
        <p:blipFill>
          <a:blip r:embed="rId2" cstate="print"/>
          <a:srcRect t="12663"/>
          <a:stretch>
            <a:fillRect/>
          </a:stretch>
        </p:blipFill>
        <p:spPr bwMode="auto">
          <a:xfrm>
            <a:off x="4440238" y="1069975"/>
            <a:ext cx="973137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D:\2023-2024\foto-24\ш-ш турнир муслюмово.jpg"/>
          <p:cNvPicPr>
            <a:picLocks noChangeAspect="1" noChangeArrowheads="1"/>
          </p:cNvPicPr>
          <p:nvPr/>
        </p:nvPicPr>
        <p:blipFill>
          <a:blip r:embed="rId3" cstate="print"/>
          <a:srcRect t="29572"/>
          <a:stretch>
            <a:fillRect/>
          </a:stretch>
        </p:blipFill>
        <p:spPr bwMode="auto">
          <a:xfrm>
            <a:off x="7513638" y="1047750"/>
            <a:ext cx="15367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D:\2023-2024\foto-24\ш-ш турнир муслюмово 1.jpg"/>
          <p:cNvPicPr>
            <a:picLocks noChangeAspect="1" noChangeArrowheads="1"/>
          </p:cNvPicPr>
          <p:nvPr/>
        </p:nvPicPr>
        <p:blipFill>
          <a:blip r:embed="rId4" cstate="print"/>
          <a:srcRect l="12199" t="3488" r="13445"/>
          <a:stretch>
            <a:fillRect/>
          </a:stretch>
        </p:blipFill>
        <p:spPr bwMode="auto">
          <a:xfrm>
            <a:off x="5494338" y="1060450"/>
            <a:ext cx="193833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D:\2023-2024\foto-24\~5976094- ФОТО  шахматы Ар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0700" y="1133475"/>
            <a:ext cx="129857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0" descr="Чемпионат по компьютерному многоборью  «Буыннар бэйлэнеше» (Связь поколений)"/>
          <p:cNvPicPr>
            <a:picLocks noChangeAspect="1" noChangeArrowheads="1"/>
          </p:cNvPicPr>
          <p:nvPr/>
        </p:nvPicPr>
        <p:blipFill>
          <a:blip r:embed="rId6" cstate="print"/>
          <a:srcRect l="6346" r="11154"/>
          <a:stretch>
            <a:fillRect/>
          </a:stretch>
        </p:blipFill>
        <p:spPr bwMode="auto">
          <a:xfrm>
            <a:off x="5830888" y="2332038"/>
            <a:ext cx="123983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2" descr="1 этап Чемпионата по компьютерному многоборью «Буыннар бэйлэнеше» («Связь поколений)"/>
          <p:cNvPicPr>
            <a:picLocks noChangeAspect="1" noChangeArrowheads="1"/>
          </p:cNvPicPr>
          <p:nvPr/>
        </p:nvPicPr>
        <p:blipFill>
          <a:blip r:embed="rId7" cstate="print"/>
          <a:srcRect t="36885"/>
          <a:stretch>
            <a:fillRect/>
          </a:stretch>
        </p:blipFill>
        <p:spPr bwMode="auto">
          <a:xfrm>
            <a:off x="7032625" y="2554288"/>
            <a:ext cx="20177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3175" y="0"/>
            <a:ext cx="33972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solidFill>
                  <a:srgbClr val="002060"/>
                </a:solidFill>
                <a:latin typeface="Calibri" pitchFamily="34" charset="0"/>
              </a:rPr>
              <a:t>2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441977" y="3319356"/>
            <a:ext cx="1178430" cy="170247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371" name="Рисунок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98900" y="3935413"/>
            <a:ext cx="149066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Рисунок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2263" y="3656013"/>
            <a:ext cx="139065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Рисунок 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02538" y="3935413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20" descr="Глава Азнакаевского муниципального района Марсель Шайдуллин поздравил лично участников республиканского чемпионата по компьютерному многоборью «Связь поколений»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5438" y="2436813"/>
            <a:ext cx="164465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" descr="D:\2023-2024\foto-24\IMG_20240425_173541.jpg"/>
          <p:cNvPicPr>
            <a:picLocks noChangeAspect="1" noChangeArrowheads="1"/>
          </p:cNvPicPr>
          <p:nvPr/>
        </p:nvPicPr>
        <p:blipFill>
          <a:blip r:embed="rId2" cstate="print"/>
          <a:srcRect l="5418" t="19576" b="7137"/>
          <a:stretch>
            <a:fillRect/>
          </a:stretch>
        </p:blipFill>
        <p:spPr bwMode="auto">
          <a:xfrm>
            <a:off x="3360738" y="2392363"/>
            <a:ext cx="56769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6" descr="D:\2023-2024\foto-24\Арабск яз Cаб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0" y="1277938"/>
            <a:ext cx="2128838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 descr="D:\2023-2024\foto-24\Откр утв 3.jpg"/>
          <p:cNvPicPr>
            <a:picLocks noChangeAspect="1" noChangeArrowheads="1"/>
          </p:cNvPicPr>
          <p:nvPr/>
        </p:nvPicPr>
        <p:blipFill>
          <a:blip r:embed="rId4" cstate="print"/>
          <a:srcRect l="4956" t="37094" r="479" b="20773"/>
          <a:stretch>
            <a:fillRect/>
          </a:stretch>
        </p:blipFill>
        <p:spPr bwMode="auto">
          <a:xfrm>
            <a:off x="92075" y="1295400"/>
            <a:ext cx="5561013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2" descr="D:\2023-2024\foto-24\IMG_20240314_173654.jpg"/>
          <p:cNvPicPr>
            <a:picLocks noChangeAspect="1" noChangeArrowheads="1"/>
          </p:cNvPicPr>
          <p:nvPr/>
        </p:nvPicPr>
        <p:blipFill>
          <a:blip r:embed="rId5" cstate="print"/>
          <a:srcRect l="11024"/>
          <a:stretch>
            <a:fillRect/>
          </a:stretch>
        </p:blipFill>
        <p:spPr bwMode="auto">
          <a:xfrm>
            <a:off x="112713" y="3065463"/>
            <a:ext cx="3103562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7"/>
          <p:cNvSpPr txBox="1">
            <a:spLocks/>
          </p:cNvSpPr>
          <p:nvPr/>
        </p:nvSpPr>
        <p:spPr>
          <a:xfrm>
            <a:off x="360363" y="152400"/>
            <a:ext cx="6442075" cy="1227138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b="1" dirty="0">
                <a:solidFill>
                  <a:srgbClr val="002060"/>
                </a:solidFill>
                <a:latin typeface="+mn-lt"/>
              </a:rPr>
              <a:t>Социально- значимый проект   </a:t>
            </a:r>
            <a:r>
              <a:rPr lang="ru-RU" sz="21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ru-RU" sz="21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+mn-lt"/>
              </a:rPr>
              <a:t>«Университет  третьего возраста»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100" b="1" dirty="0" smtClean="0">
                <a:solidFill>
                  <a:srgbClr val="002060"/>
                </a:solidFill>
                <a:latin typeface="+mn-lt"/>
              </a:rPr>
              <a:t>Обучение </a:t>
            </a:r>
            <a:r>
              <a:rPr lang="ru-RU" sz="2100" b="1" dirty="0">
                <a:solidFill>
                  <a:srgbClr val="002060"/>
                </a:solidFill>
                <a:latin typeface="+mn-lt"/>
              </a:rPr>
              <a:t>граждан старшего поколения </a:t>
            </a:r>
            <a:br>
              <a:rPr lang="ru-RU" sz="2100" b="1" dirty="0">
                <a:solidFill>
                  <a:srgbClr val="002060"/>
                </a:solidFill>
                <a:latin typeface="+mn-lt"/>
              </a:rPr>
            </a:br>
            <a:r>
              <a:rPr lang="ru-RU" sz="2100" b="1" dirty="0">
                <a:solidFill>
                  <a:srgbClr val="002060"/>
                </a:solidFill>
              </a:rPr>
              <a:t>  </a:t>
            </a:r>
            <a:r>
              <a:rPr lang="ru-RU" sz="2100" b="1" dirty="0">
                <a:solidFill>
                  <a:srgbClr val="002060"/>
                </a:solidFill>
                <a:latin typeface="+mn-lt"/>
              </a:rPr>
              <a:t>по дополнительным </a:t>
            </a:r>
            <a:r>
              <a:rPr lang="ru-RU" sz="2100" b="1" dirty="0" smtClean="0">
                <a:solidFill>
                  <a:srgbClr val="002060"/>
                </a:solidFill>
                <a:latin typeface="+mn-lt"/>
              </a:rPr>
              <a:t>развивающим программам  </a:t>
            </a:r>
            <a:r>
              <a:rPr lang="ru-RU" sz="2100" b="1" dirty="0">
                <a:solidFill>
                  <a:srgbClr val="002060"/>
                </a:solidFill>
              </a:rPr>
              <a:t/>
            </a:r>
            <a:br>
              <a:rPr lang="ru-RU" sz="2100" b="1" dirty="0">
                <a:solidFill>
                  <a:srgbClr val="002060"/>
                </a:solidFill>
              </a:rPr>
            </a:b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0" y="12700"/>
            <a:ext cx="9890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solidFill>
                  <a:srgbClr val="002060"/>
                </a:solidFill>
                <a:latin typeface="Calibri" pitchFamily="34" charset="0"/>
              </a:rPr>
              <a:t>3</a:t>
            </a:r>
          </a:p>
        </p:txBody>
      </p:sp>
      <p:pic>
        <p:nvPicPr>
          <p:cNvPr id="16391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8500" y="1298575"/>
            <a:ext cx="102393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06561" y="130806"/>
            <a:ext cx="2309150" cy="103874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59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>
            <a:spAutoFit/>
          </a:bodyPr>
          <a:lstStyle/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Обучено </a:t>
            </a:r>
            <a:r>
              <a:rPr lang="ru-RU" sz="2400" b="1" dirty="0">
                <a:solidFill>
                  <a:srgbClr val="A20000"/>
                </a:solidFill>
                <a:latin typeface="+mn-lt"/>
                <a:cs typeface="+mn-cs"/>
              </a:rPr>
              <a:t>5434</a:t>
            </a: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 чел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в </a:t>
            </a: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45</a:t>
            </a:r>
            <a:r>
              <a:rPr lang="ru-RU" b="1" dirty="0">
                <a:solidFill>
                  <a:srgbClr val="A20000"/>
                </a:solidFill>
                <a:latin typeface="+mn-lt"/>
                <a:cs typeface="+mn-cs"/>
              </a:rPr>
              <a:t> муниципальных образованиях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249238" y="93663"/>
            <a:ext cx="7967662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85750" indent="-285750">
              <a:spcAft>
                <a:spcPts val="750"/>
              </a:spcAft>
              <a:buFont typeface="Wingdings" pitchFamily="2" charset="2"/>
              <a:buChar char="§"/>
            </a:pPr>
            <a:r>
              <a:rPr lang="ru-RU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Информационные  технологии  в деятельности  Регионального Отделения «Союз пенсионеров России» по Республике  Татарстан   и местных отделений СПР в муниципальных образованиях РТ в 2024г.</a:t>
            </a:r>
          </a:p>
        </p:txBody>
      </p:sp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0" y="1030288"/>
            <a:ext cx="4522788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257175" indent="-257175" defTabSz="685800" eaLnBrk="0" hangingPunct="0">
              <a:lnSpc>
                <a:spcPct val="80000"/>
              </a:lnSpc>
              <a:buFont typeface="Wingdings" pitchFamily="2" charset="2"/>
              <a:buChar char="§"/>
            </a:pPr>
            <a:r>
              <a:rPr lang="ru-RU" altLang="ru-RU" sz="1500" i="1">
                <a:solidFill>
                  <a:srgbClr val="C00000"/>
                </a:solidFill>
                <a:latin typeface="Calibri" pitchFamily="34" charset="0"/>
              </a:rPr>
              <a:t>В 2023г проект </a:t>
            </a:r>
            <a:r>
              <a:rPr lang="ru-RU" altLang="ru-RU" sz="1500" b="1" i="1">
                <a:solidFill>
                  <a:srgbClr val="C00000"/>
                </a:solidFill>
                <a:latin typeface="Calibri" pitchFamily="34" charset="0"/>
              </a:rPr>
              <a:t>«Союз пенсионеров: вектор развития»</a:t>
            </a:r>
            <a:r>
              <a:rPr lang="ru-RU" altLang="ru-RU" sz="1500" i="1">
                <a:solidFill>
                  <a:srgbClr val="C00000"/>
                </a:solidFill>
                <a:latin typeface="Calibri" pitchFamily="34" charset="0"/>
              </a:rPr>
              <a:t>, победил в конкурсе грантов РТ           на развитие гражданского общества.  На средства гранта разработано и с 2024г. внедряется программное обеспечение, предназначенное для организационного объединения всех Университетов третьего возраста республики на единой цифровой площадке.</a:t>
            </a:r>
          </a:p>
          <a:p>
            <a:pPr marL="257175" indent="-257175" defTabSz="685800" eaLnBrk="0" hangingPunct="0"/>
            <a:endParaRPr lang="ru-RU" sz="400">
              <a:solidFill>
                <a:srgbClr val="1F1F1F"/>
              </a:solidFill>
              <a:latin typeface="Calibri" pitchFamily="34" charset="0"/>
            </a:endParaRPr>
          </a:p>
          <a:p>
            <a:pPr marL="257175" indent="-257175" defTabSz="685800" eaLnBrk="0" hangingPunct="0">
              <a:buFont typeface="Wingdings" pitchFamily="2" charset="2"/>
              <a:buChar char="§"/>
            </a:pP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В 2024 году, впервые, запись в Университет третьего возраста по всей республике осуществлялась через сайт </a:t>
            </a:r>
            <a:r>
              <a:rPr lang="ru-RU" sz="2400" b="1">
                <a:solidFill>
                  <a:srgbClr val="A20000"/>
                </a:solidFill>
                <a:latin typeface="Calibri" pitchFamily="34" charset="0"/>
              </a:rPr>
              <a:t>УТВРТ.РФ. </a:t>
            </a:r>
          </a:p>
          <a:p>
            <a:pPr marL="257175" indent="-257175" defTabSz="685800" eaLnBrk="0" hangingPunct="0"/>
            <a:endParaRPr lang="ru-RU" sz="100" b="1">
              <a:solidFill>
                <a:srgbClr val="A20000"/>
              </a:solidFill>
              <a:latin typeface="Calibri" pitchFamily="34" charset="0"/>
            </a:endParaRPr>
          </a:p>
          <a:p>
            <a:pPr marL="257175" indent="-257175" defTabSz="685800" eaLnBrk="0" hangingPunct="0">
              <a:buFont typeface="Wingdings" pitchFamily="2" charset="2"/>
              <a:buChar char="§"/>
            </a:pPr>
            <a:r>
              <a:rPr lang="ru-RU" b="1">
                <a:solidFill>
                  <a:srgbClr val="203864"/>
                </a:solidFill>
                <a:latin typeface="Calibri" pitchFamily="34" charset="0"/>
              </a:rPr>
              <a:t>Было получено и обработано </a:t>
            </a:r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6615</a:t>
            </a:r>
            <a:r>
              <a:rPr lang="ru-RU" sz="2400" b="1">
                <a:solidFill>
                  <a:srgbClr val="1F1F1F"/>
                </a:solidFill>
                <a:latin typeface="Calibri" pitchFamily="34" charset="0"/>
              </a:rPr>
              <a:t> </a:t>
            </a:r>
            <a:r>
              <a:rPr lang="ru-RU" b="1">
                <a:solidFill>
                  <a:srgbClr val="203864"/>
                </a:solidFill>
                <a:latin typeface="Calibri" pitchFamily="34" charset="0"/>
              </a:rPr>
              <a:t>заявок на обучение и сформировано </a:t>
            </a:r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338</a:t>
            </a:r>
            <a:r>
              <a:rPr lang="ru-RU" sz="2100" b="1">
                <a:solidFill>
                  <a:srgbClr val="1F1F1F"/>
                </a:solidFill>
                <a:latin typeface="Calibri" pitchFamily="34" charset="0"/>
              </a:rPr>
              <a:t> </a:t>
            </a:r>
            <a:r>
              <a:rPr lang="ru-RU" b="1">
                <a:solidFill>
                  <a:srgbClr val="203864"/>
                </a:solidFill>
                <a:latin typeface="Calibri" pitchFamily="34" charset="0"/>
              </a:rPr>
              <a:t>учебных групп.  </a:t>
            </a:r>
          </a:p>
        </p:txBody>
      </p:sp>
      <p:grpSp>
        <p:nvGrpSpPr>
          <p:cNvPr id="17411" name="Группа 19"/>
          <p:cNvGrpSpPr>
            <a:grpSpLocks/>
          </p:cNvGrpSpPr>
          <p:nvPr/>
        </p:nvGrpSpPr>
        <p:grpSpPr bwMode="auto">
          <a:xfrm>
            <a:off x="4351338" y="1398588"/>
            <a:ext cx="4686300" cy="3232150"/>
            <a:chOff x="6241141" y="4938617"/>
            <a:chExt cx="5762169" cy="3239638"/>
          </a:xfrm>
        </p:grpSpPr>
        <p:pic>
          <p:nvPicPr>
            <p:cNvPr id="17413" name="Рисунок 17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1141" y="4938617"/>
              <a:ext cx="5762169" cy="323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TextBox 18"/>
            <p:cNvSpPr txBox="1">
              <a:spLocks noChangeArrowheads="1"/>
            </p:cNvSpPr>
            <p:nvPr/>
          </p:nvSpPr>
          <p:spPr bwMode="auto">
            <a:xfrm rot="-908452">
              <a:off x="7099336" y="5855720"/>
              <a:ext cx="3686059" cy="171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3000" b="1">
                  <a:solidFill>
                    <a:srgbClr val="C00000"/>
                  </a:solidFill>
                  <a:latin typeface="Calibri" pitchFamily="34" charset="0"/>
                </a:rPr>
                <a:t>ПРОГРАММНОЕ </a:t>
              </a:r>
            </a:p>
            <a:p>
              <a:pPr algn="ctr"/>
              <a:r>
                <a:rPr lang="ru-RU" sz="3000" b="1">
                  <a:solidFill>
                    <a:srgbClr val="C00000"/>
                  </a:solidFill>
                  <a:latin typeface="Calibri" pitchFamily="34" charset="0"/>
                </a:rPr>
                <a:t>ОБЕСПЕЧЕНИЕ</a:t>
              </a:r>
            </a:p>
            <a:p>
              <a:pPr algn="ctr"/>
              <a:r>
                <a:rPr lang="ru-RU" sz="3000">
                  <a:latin typeface="Calibri" pitchFamily="34" charset="0"/>
                </a:rPr>
                <a:t> </a:t>
              </a:r>
              <a:r>
                <a:rPr lang="ru-RU" sz="4500" b="1">
                  <a:solidFill>
                    <a:srgbClr val="C00000"/>
                  </a:solidFill>
                  <a:latin typeface="Calibri" pitchFamily="34" charset="0"/>
                </a:rPr>
                <a:t>УТВРТ.РФ</a:t>
              </a:r>
            </a:p>
          </p:txBody>
        </p:sp>
      </p:grpSp>
      <p:sp>
        <p:nvSpPr>
          <p:cNvPr id="17412" name="TextBox 20"/>
          <p:cNvSpPr txBox="1">
            <a:spLocks noChangeArrowheads="1"/>
          </p:cNvSpPr>
          <p:nvPr/>
        </p:nvSpPr>
        <p:spPr bwMode="auto">
          <a:xfrm>
            <a:off x="3175" y="0"/>
            <a:ext cx="9890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solidFill>
                  <a:srgbClr val="002060"/>
                </a:solidFill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97972" y="142720"/>
            <a:ext cx="8894612" cy="50007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111125" y="-7938"/>
            <a:ext cx="587375" cy="30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Группа 13"/>
          <p:cNvGrpSpPr>
            <a:grpSpLocks/>
          </p:cNvGrpSpPr>
          <p:nvPr/>
        </p:nvGrpSpPr>
        <p:grpSpPr bwMode="auto">
          <a:xfrm>
            <a:off x="0" y="85725"/>
            <a:ext cx="9017000" cy="5048250"/>
            <a:chOff x="118529" y="143155"/>
            <a:chExt cx="12022664" cy="6731416"/>
          </a:xfrm>
        </p:grpSpPr>
        <p:pic>
          <p:nvPicPr>
            <p:cNvPr id="19459" name="Рисунок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318" y="441598"/>
              <a:ext cx="3864201" cy="217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0" name="Рисунок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04529" y="143155"/>
              <a:ext cx="3928205" cy="220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1" name="Рисунок 4"/>
            <p:cNvPicPr>
              <a:picLocks noChangeAspect="1"/>
            </p:cNvPicPr>
            <p:nvPr/>
          </p:nvPicPr>
          <p:blipFill>
            <a:blip r:embed="rId4" cstate="print"/>
            <a:srcRect l="22903" r="3725"/>
            <a:stretch>
              <a:fillRect/>
            </a:stretch>
          </p:blipFill>
          <p:spPr bwMode="auto">
            <a:xfrm>
              <a:off x="118529" y="4557371"/>
              <a:ext cx="3849797" cy="2005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Рисунок 5"/>
            <p:cNvPicPr>
              <a:picLocks noChangeAspect="1"/>
            </p:cNvPicPr>
            <p:nvPr/>
          </p:nvPicPr>
          <p:blipFill>
            <a:blip r:embed="rId5" cstate="print"/>
            <a:srcRect l="25362" t="17325" r="3925"/>
            <a:stretch>
              <a:fillRect/>
            </a:stretch>
          </p:blipFill>
          <p:spPr bwMode="auto">
            <a:xfrm>
              <a:off x="4133756" y="4785374"/>
              <a:ext cx="3814010" cy="208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Рисунок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33756" y="143157"/>
              <a:ext cx="3903141" cy="219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Рисунок 8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12988" y="2282281"/>
              <a:ext cx="3928205" cy="220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Рисунок 9"/>
            <p:cNvPicPr>
              <a:picLocks noChangeAspect="1"/>
            </p:cNvPicPr>
            <p:nvPr/>
          </p:nvPicPr>
          <p:blipFill>
            <a:blip r:embed="rId8" cstate="print"/>
            <a:srcRect t="19749"/>
            <a:stretch>
              <a:fillRect/>
            </a:stretch>
          </p:blipFill>
          <p:spPr bwMode="auto">
            <a:xfrm>
              <a:off x="4135959" y="1904999"/>
              <a:ext cx="3903141" cy="176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Рисунок 3"/>
            <p:cNvPicPr>
              <a:picLocks noChangeAspect="1"/>
            </p:cNvPicPr>
            <p:nvPr/>
          </p:nvPicPr>
          <p:blipFill>
            <a:blip r:embed="rId9" cstate="print"/>
            <a:srcRect l="23810" t="15273" r="2892" b="5556"/>
            <a:stretch>
              <a:fillRect/>
            </a:stretch>
          </p:blipFill>
          <p:spPr bwMode="auto">
            <a:xfrm>
              <a:off x="128189" y="2722056"/>
              <a:ext cx="4005568" cy="1780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Рисунок 10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72597" y="3813146"/>
              <a:ext cx="1968040" cy="110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Рисунок 11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204529" y="4557371"/>
              <a:ext cx="3914086" cy="220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Рисунок 12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08178" y="3813146"/>
              <a:ext cx="1968040" cy="110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58" name="TextBox 14"/>
          <p:cNvSpPr txBox="1">
            <a:spLocks noChangeArrowheads="1"/>
          </p:cNvSpPr>
          <p:nvPr/>
        </p:nvSpPr>
        <p:spPr bwMode="auto">
          <a:xfrm>
            <a:off x="3175" y="0"/>
            <a:ext cx="989013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0"/>
            <a:ext cx="2698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7</a:t>
            </a:r>
          </a:p>
        </p:txBody>
      </p:sp>
      <p:pic>
        <p:nvPicPr>
          <p:cNvPr id="2048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04788" y="0"/>
            <a:ext cx="3309937" cy="21923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257175" indent="-257175" algn="ctr" defTabSz="68576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Республиканский Чемпионат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по компьютерному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многоборью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+mn-lt"/>
                <a:cs typeface="+mn-cs"/>
              </a:rPr>
              <a:t>Буыннар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  </a:t>
            </a:r>
            <a:r>
              <a:rPr lang="ru-RU" b="1" dirty="0" err="1">
                <a:solidFill>
                  <a:srgbClr val="002060"/>
                </a:solidFill>
                <a:latin typeface="+mn-lt"/>
                <a:cs typeface="+mn-cs"/>
              </a:rPr>
              <a:t>бэйлэнеше</a:t>
            </a: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»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+mn-cs"/>
              </a:rPr>
              <a:t>(Связь поколений)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20000"/>
                </a:solidFill>
                <a:latin typeface="+mn-lt"/>
                <a:cs typeface="+mn-cs"/>
              </a:rPr>
              <a:t>-196 </a:t>
            </a: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семейных команд  </a:t>
            </a:r>
          </a:p>
          <a:p>
            <a:pPr algn="ctr" defTabSz="685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20000"/>
                </a:solidFill>
                <a:latin typeface="+mn-lt"/>
                <a:cs typeface="+mn-cs"/>
              </a:rPr>
              <a:t>- 528 </a:t>
            </a:r>
            <a:r>
              <a:rPr lang="ru-RU" sz="2100" b="1" dirty="0">
                <a:solidFill>
                  <a:srgbClr val="A20000"/>
                </a:solidFill>
                <a:latin typeface="+mn-lt"/>
                <a:cs typeface="+mn-cs"/>
              </a:rPr>
              <a:t>участников    </a:t>
            </a:r>
          </a:p>
        </p:txBody>
      </p:sp>
      <p:pic>
        <p:nvPicPr>
          <p:cNvPr id="21506" name="Picture 8" descr="D:\2023-2024\foto-24\ФОТО - ЧАМПИОНАТ ОКГ БУГУЛЬМА IMG-20240424-WA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025" y="2552700"/>
            <a:ext cx="10318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4" descr="D:\2023-2024\foto-24\Комп связь поколений-24.jpg"/>
          <p:cNvPicPr>
            <a:picLocks noChangeAspect="1" noChangeArrowheads="1"/>
          </p:cNvPicPr>
          <p:nvPr/>
        </p:nvPicPr>
        <p:blipFill>
          <a:blip r:embed="rId3" cstate="print"/>
          <a:srcRect t="10617" b="21529"/>
          <a:stretch>
            <a:fillRect/>
          </a:stretch>
        </p:blipFill>
        <p:spPr bwMode="auto">
          <a:xfrm>
            <a:off x="6964363" y="4138613"/>
            <a:ext cx="1941512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D:\2023-2024\foto-24\св поко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2650" y="1265238"/>
            <a:ext cx="12715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0" descr="Глава Азнакаевского муниципального района Марсель Шайдуллин поздравил лично участников республиканского чемпионата по компьютерному многоборью «Связь поколений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9988" y="184150"/>
            <a:ext cx="142081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4" descr="Финал Чемпионата по компьютерному многоборью 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8363" y="4117975"/>
            <a:ext cx="8747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6" descr="Участие в финальный II этапе чемпионата по компьютерному многоборью «Буыннар бәйләнеше» («Связь поколений»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7825" y="184150"/>
            <a:ext cx="109378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8" descr="https://sprrt.ru/!data/2024/2704202403.jpg"/>
          <p:cNvPicPr>
            <a:picLocks noChangeAspect="1" noChangeArrowheads="1"/>
          </p:cNvPicPr>
          <p:nvPr/>
        </p:nvPicPr>
        <p:blipFill>
          <a:blip r:embed="rId8" cstate="print"/>
          <a:srcRect l="903" t="7095" r="-903" b="18059"/>
          <a:stretch>
            <a:fillRect/>
          </a:stretch>
        </p:blipFill>
        <p:spPr bwMode="auto">
          <a:xfrm>
            <a:off x="5649913" y="198438"/>
            <a:ext cx="16541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0" descr="Чемпионат по компьютерному многоборью  «Буыннар бэйлэнеше» (Связь поколений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27888" y="1287463"/>
            <a:ext cx="1704975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2" descr="Чемпионат "/>
          <p:cNvPicPr>
            <a:picLocks noChangeAspect="1" noChangeArrowheads="1"/>
          </p:cNvPicPr>
          <p:nvPr/>
        </p:nvPicPr>
        <p:blipFill>
          <a:blip r:embed="rId10" cstate="print"/>
          <a:srcRect b="25804"/>
          <a:stretch>
            <a:fillRect/>
          </a:stretch>
        </p:blipFill>
        <p:spPr bwMode="auto">
          <a:xfrm>
            <a:off x="4799013" y="1287463"/>
            <a:ext cx="229711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4" descr="https://sprrt.ru/!data/2024/на%20компе%202.jpg"/>
          <p:cNvPicPr>
            <a:picLocks noChangeAspect="1" noChangeArrowheads="1"/>
          </p:cNvPicPr>
          <p:nvPr/>
        </p:nvPicPr>
        <p:blipFill>
          <a:blip r:embed="rId11" cstate="print"/>
          <a:srcRect t="28487" b="12202"/>
          <a:stretch>
            <a:fillRect/>
          </a:stretch>
        </p:blipFill>
        <p:spPr bwMode="auto">
          <a:xfrm>
            <a:off x="184150" y="2541588"/>
            <a:ext cx="2841625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32" descr="1 этап Чемпионата по компьютерному многоборью «Буыннар бэйлэнеше» («Связь поколений)"/>
          <p:cNvPicPr>
            <a:picLocks noChangeAspect="1" noChangeArrowheads="1"/>
          </p:cNvPicPr>
          <p:nvPr/>
        </p:nvPicPr>
        <p:blipFill>
          <a:blip r:embed="rId12" cstate="print"/>
          <a:srcRect t="36885"/>
          <a:stretch>
            <a:fillRect/>
          </a:stretch>
        </p:blipFill>
        <p:spPr bwMode="auto">
          <a:xfrm>
            <a:off x="3148013" y="2552700"/>
            <a:ext cx="2646362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34" descr="https://sprrt.ru/!data/2024/на%20компе.jpg"/>
          <p:cNvPicPr>
            <a:picLocks noChangeAspect="1" noChangeArrowheads="1"/>
          </p:cNvPicPr>
          <p:nvPr/>
        </p:nvPicPr>
        <p:blipFill>
          <a:blip r:embed="rId13" cstate="print"/>
          <a:srcRect t="27092"/>
          <a:stretch>
            <a:fillRect/>
          </a:stretch>
        </p:blipFill>
        <p:spPr bwMode="auto">
          <a:xfrm>
            <a:off x="4187825" y="4138613"/>
            <a:ext cx="160655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36" descr="https://sprrt.ru/!data/2024/награждение.jpg"/>
          <p:cNvPicPr>
            <a:picLocks noChangeAspect="1" noChangeArrowheads="1"/>
          </p:cNvPicPr>
          <p:nvPr/>
        </p:nvPicPr>
        <p:blipFill>
          <a:blip r:embed="rId14" cstate="print"/>
          <a:srcRect t="27454"/>
          <a:stretch>
            <a:fillRect/>
          </a:stretch>
        </p:blipFill>
        <p:spPr bwMode="auto">
          <a:xfrm>
            <a:off x="2419350" y="4138613"/>
            <a:ext cx="16129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38" descr="https://sprrt.ru/!data/2024/награждение%206.jpg"/>
          <p:cNvPicPr>
            <a:picLocks noChangeAspect="1" noChangeArrowheads="1"/>
          </p:cNvPicPr>
          <p:nvPr/>
        </p:nvPicPr>
        <p:blipFill>
          <a:blip r:embed="rId15" cstate="print"/>
          <a:srcRect t="33107" b="4704"/>
          <a:stretch>
            <a:fillRect/>
          </a:stretch>
        </p:blipFill>
        <p:spPr bwMode="auto">
          <a:xfrm>
            <a:off x="465138" y="4138613"/>
            <a:ext cx="1828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40" descr="https://sprrt.ru/!data/2024/на%20клмпе%201.jpg"/>
          <p:cNvPicPr>
            <a:picLocks noChangeAspect="1" noChangeArrowheads="1"/>
          </p:cNvPicPr>
          <p:nvPr/>
        </p:nvPicPr>
        <p:blipFill>
          <a:blip r:embed="rId16" cstate="print"/>
          <a:srcRect t="13382"/>
          <a:stretch>
            <a:fillRect/>
          </a:stretch>
        </p:blipFill>
        <p:spPr bwMode="auto">
          <a:xfrm>
            <a:off x="7056438" y="2528888"/>
            <a:ext cx="19653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TextBox 1"/>
          <p:cNvSpPr txBox="1">
            <a:spLocks noChangeArrowheads="1"/>
          </p:cNvSpPr>
          <p:nvPr/>
        </p:nvSpPr>
        <p:spPr bwMode="auto">
          <a:xfrm>
            <a:off x="0" y="0"/>
            <a:ext cx="4191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 sz="1500">
                <a:latin typeface="Calibri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Другая 12">
      <a:dk1>
        <a:sysClr val="windowText" lastClr="000000"/>
      </a:dk1>
      <a:lt1>
        <a:sysClr val="window" lastClr="FFFFFF"/>
      </a:lt1>
      <a:dk2>
        <a:srgbClr val="1F3864"/>
      </a:dk2>
      <a:lt2>
        <a:srgbClr val="E7E6E6"/>
      </a:lt2>
      <a:accent1>
        <a:srgbClr val="002060"/>
      </a:accent1>
      <a:accent2>
        <a:srgbClr val="FF0000"/>
      </a:accent2>
      <a:accent3>
        <a:srgbClr val="C00000"/>
      </a:accent3>
      <a:accent4>
        <a:srgbClr val="5B9BD5"/>
      </a:accent4>
      <a:accent5>
        <a:srgbClr val="4472C4"/>
      </a:accent5>
      <a:accent6>
        <a:srgbClr val="FF0000"/>
      </a:accent6>
      <a:hlink>
        <a:srgbClr val="0563C1"/>
      </a:hlink>
      <a:folHlink>
        <a:srgbClr val="DEEBF6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3328</TotalTime>
  <Words>622</Words>
  <Application>Microsoft Office PowerPoint</Application>
  <PresentationFormat>Экран (16:9)</PresentationFormat>
  <Paragraphs>124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1_Office Theme</vt:lpstr>
      <vt:lpstr>Презентация PowerPoint</vt:lpstr>
      <vt:lpstr>Презентация PowerPoint</vt:lpstr>
      <vt:lpstr>РЕСПУБЛИКАНСКИЕ  МЕРОПРИЯТИЯ                          Регионального Отделения ООО «Союз пенсионеров России» по Республике  Татарстан и местных отделений СПР в муниципальных образованиях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ФЕДРАЛЬНЫЕ ПРОЕКТЫ  СОЮЗА ПЕНСИОНЕРОВ РОССИИ В 2024г.     УЧАСТИЕ  РЕГИОНАЛЬНОГО ОТДЕЛЕНИЯ  СПР  ПО РЕСПУБЛИКЕ ТАТАРСТАН  </vt:lpstr>
      <vt:lpstr>Презентация PowerPoint</vt:lpstr>
      <vt:lpstr>Презентация PowerPoint</vt:lpstr>
      <vt:lpstr>Мероприятия Регионального  Отделения   ООО «Союз пенсионеров России» по Республике Татарстан,   включенные в  Республиканскую программу (комплексный план) «Активное  долголетие» в Республике Татарстан на 2025-2030 годы.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utv_2</dc:creator>
  <cp:lastModifiedBy>Низамутдинова Эльвира Маратовна</cp:lastModifiedBy>
  <cp:revision>198</cp:revision>
  <dcterms:created xsi:type="dcterms:W3CDTF">2024-10-23T12:14:24Z</dcterms:created>
  <dcterms:modified xsi:type="dcterms:W3CDTF">2025-01-31T07:28:01Z</dcterms:modified>
</cp:coreProperties>
</file>