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  <p:sldMasterId id="2147483723" r:id="rId3"/>
  </p:sldMasterIdLst>
  <p:notesMasterIdLst>
    <p:notesMasterId r:id="rId16"/>
  </p:notesMasterIdLst>
  <p:sldIdLst>
    <p:sldId id="265" r:id="rId4"/>
    <p:sldId id="270" r:id="rId5"/>
    <p:sldId id="257" r:id="rId6"/>
    <p:sldId id="268" r:id="rId7"/>
    <p:sldId id="260" r:id="rId8"/>
    <p:sldId id="261" r:id="rId9"/>
    <p:sldId id="264" r:id="rId10"/>
    <p:sldId id="258" r:id="rId11"/>
    <p:sldId id="262" r:id="rId12"/>
    <p:sldId id="259" r:id="rId13"/>
    <p:sldId id="267" r:id="rId14"/>
    <p:sldId id="266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40" autoAdjust="0"/>
  </p:normalViewPr>
  <p:slideViewPr>
    <p:cSldViewPr showGuides="1">
      <p:cViewPr>
        <p:scale>
          <a:sx n="83" d="100"/>
          <a:sy n="83" d="100"/>
        </p:scale>
        <p:origin x="-704" y="-1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4E4C40-9D18-48C8-987B-767DACFFD519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8772916-3935-4A35-95A6-9B267029201E}">
      <dgm:prSet custT="1"/>
      <dgm:spPr/>
      <dgm:t>
        <a:bodyPr/>
        <a:lstStyle/>
        <a:p>
          <a:r>
            <a:rPr lang="ru-RU" sz="1800" b="1" dirty="0">
              <a:latin typeface="+mn-lt"/>
              <a:ea typeface="Times New Roman"/>
            </a:rPr>
            <a:t>Овладели  основными приемами работы на </a:t>
          </a:r>
          <a:r>
            <a:rPr lang="ru-RU" sz="1800" b="1" dirty="0" smtClean="0">
              <a:latin typeface="+mn-lt"/>
              <a:ea typeface="Times New Roman"/>
            </a:rPr>
            <a:t>компьютере </a:t>
          </a:r>
          <a:endParaRPr lang="ru-RU" sz="1800" b="1" dirty="0">
            <a:latin typeface="+mn-lt"/>
            <a:ea typeface="Times New Roman"/>
          </a:endParaRPr>
        </a:p>
      </dgm:t>
    </dgm:pt>
    <dgm:pt modelId="{EF0FF7C6-72CB-4CCD-9628-1AE4508990B6}" type="parTrans" cxnId="{3E4EDFB6-61BE-4A3C-8900-9A7997C52C31}">
      <dgm:prSet/>
      <dgm:spPr/>
      <dgm:t>
        <a:bodyPr/>
        <a:lstStyle/>
        <a:p>
          <a:endParaRPr lang="ru-RU"/>
        </a:p>
      </dgm:t>
    </dgm:pt>
    <dgm:pt modelId="{77BABD4F-C73A-4876-B351-FCD09F5F6DBA}" type="sibTrans" cxnId="{3E4EDFB6-61BE-4A3C-8900-9A7997C52C31}">
      <dgm:prSet/>
      <dgm:spPr/>
      <dgm:t>
        <a:bodyPr/>
        <a:lstStyle/>
        <a:p>
          <a:endParaRPr lang="ru-RU"/>
        </a:p>
      </dgm:t>
    </dgm:pt>
    <dgm:pt modelId="{A4F7E4E7-1E2F-49B6-9BA0-37338FD6143A}">
      <dgm:prSet phldrT="[Текст]" custT="1"/>
      <dgm:spPr/>
      <dgm:t>
        <a:bodyPr/>
        <a:lstStyle/>
        <a:p>
          <a:r>
            <a:rPr lang="ru-RU" sz="1800" b="1" dirty="0" smtClean="0">
              <a:latin typeface="+mn-lt"/>
              <a:ea typeface="Times New Roman"/>
            </a:rPr>
            <a:t>Получили </a:t>
          </a:r>
          <a:r>
            <a:rPr lang="ru-RU" sz="1800" b="1" dirty="0">
              <a:latin typeface="+mn-lt"/>
              <a:ea typeface="Times New Roman"/>
            </a:rPr>
            <a:t>новые </a:t>
          </a:r>
          <a:r>
            <a:rPr lang="ru-RU" sz="1800" b="1" dirty="0" smtClean="0">
              <a:latin typeface="+mn-lt"/>
              <a:ea typeface="Times New Roman"/>
            </a:rPr>
            <a:t>знания, идем в ногу со временем, не отстаем от жизни</a:t>
          </a:r>
          <a:endParaRPr lang="ru-RU" sz="1800" b="0" dirty="0">
            <a:latin typeface="+mn-lt"/>
          </a:endParaRPr>
        </a:p>
      </dgm:t>
    </dgm:pt>
    <dgm:pt modelId="{DCA6E24F-B529-4145-B484-980432A0F716}" type="parTrans" cxnId="{972E4B5D-2D4A-4A5C-8822-8BF668B833FD}">
      <dgm:prSet/>
      <dgm:spPr/>
      <dgm:t>
        <a:bodyPr/>
        <a:lstStyle/>
        <a:p>
          <a:endParaRPr lang="ru-RU"/>
        </a:p>
      </dgm:t>
    </dgm:pt>
    <dgm:pt modelId="{7AB0996F-BE15-4FCE-9E23-1376F4A8F98F}" type="sibTrans" cxnId="{972E4B5D-2D4A-4A5C-8822-8BF668B833FD}">
      <dgm:prSet/>
      <dgm:spPr/>
      <dgm:t>
        <a:bodyPr/>
        <a:lstStyle/>
        <a:p>
          <a:endParaRPr lang="ru-RU"/>
        </a:p>
      </dgm:t>
    </dgm:pt>
    <dgm:pt modelId="{1D3BF94B-3FEA-4CEC-9610-4EA4A5090531}">
      <dgm:prSet custT="1"/>
      <dgm:spPr/>
      <dgm:t>
        <a:bodyPr/>
        <a:lstStyle/>
        <a:p>
          <a:r>
            <a:rPr lang="ru-RU" sz="1800" b="1" dirty="0" smtClean="0">
              <a:latin typeface="+mn-lt"/>
              <a:ea typeface="Times New Roman"/>
            </a:rPr>
            <a:t>Увеличился кругозор</a:t>
          </a:r>
          <a:endParaRPr lang="ru-RU" sz="1800" b="1" dirty="0">
            <a:latin typeface="+mn-lt"/>
            <a:ea typeface="Times New Roman"/>
          </a:endParaRPr>
        </a:p>
      </dgm:t>
    </dgm:pt>
    <dgm:pt modelId="{C4003281-7E69-48FD-8A1B-600222117B6C}" type="parTrans" cxnId="{9197B2F8-1875-4C58-ACCF-786D0064E221}">
      <dgm:prSet/>
      <dgm:spPr/>
      <dgm:t>
        <a:bodyPr/>
        <a:lstStyle/>
        <a:p>
          <a:endParaRPr lang="ru-RU"/>
        </a:p>
      </dgm:t>
    </dgm:pt>
    <dgm:pt modelId="{0AEF2632-E95D-4A98-8A73-3BB4D66922B0}" type="sibTrans" cxnId="{9197B2F8-1875-4C58-ACCF-786D0064E221}">
      <dgm:prSet/>
      <dgm:spPr/>
      <dgm:t>
        <a:bodyPr/>
        <a:lstStyle/>
        <a:p>
          <a:endParaRPr lang="ru-RU"/>
        </a:p>
      </dgm:t>
    </dgm:pt>
    <dgm:pt modelId="{F0BFBA4E-07F9-43BE-B7C7-4157EFE13877}">
      <dgm:prSet phldrT="[Текст]" custT="1"/>
      <dgm:spPr/>
      <dgm:t>
        <a:bodyPr/>
        <a:lstStyle/>
        <a:p>
          <a:r>
            <a:rPr lang="ru-RU" sz="1800" b="1" dirty="0">
              <a:latin typeface="+mn-lt"/>
              <a:ea typeface="Times New Roman"/>
            </a:rPr>
            <a:t>Качество нашей жизни намного </a:t>
          </a:r>
          <a:r>
            <a:rPr lang="ru-RU" sz="1800" b="1" dirty="0" smtClean="0">
              <a:latin typeface="+mn-lt"/>
              <a:ea typeface="Times New Roman"/>
            </a:rPr>
            <a:t>улучшилось</a:t>
          </a:r>
          <a:endParaRPr lang="ru-RU" sz="1800" b="1" dirty="0">
            <a:latin typeface="+mn-lt"/>
          </a:endParaRPr>
        </a:p>
      </dgm:t>
    </dgm:pt>
    <dgm:pt modelId="{AAC55006-BF0B-4A5A-9BB4-411100FA7D75}" type="parTrans" cxnId="{F5851978-588B-4612-A6BD-F1B2CB0DC8AC}">
      <dgm:prSet/>
      <dgm:spPr/>
      <dgm:t>
        <a:bodyPr/>
        <a:lstStyle/>
        <a:p>
          <a:endParaRPr lang="ru-RU"/>
        </a:p>
      </dgm:t>
    </dgm:pt>
    <dgm:pt modelId="{B67FFF74-E270-4D25-B887-CE4B2FAA2924}" type="sibTrans" cxnId="{F5851978-588B-4612-A6BD-F1B2CB0DC8AC}">
      <dgm:prSet/>
      <dgm:spPr/>
      <dgm:t>
        <a:bodyPr/>
        <a:lstStyle/>
        <a:p>
          <a:endParaRPr lang="ru-RU"/>
        </a:p>
      </dgm:t>
    </dgm:pt>
    <dgm:pt modelId="{E97D71C1-80FE-4D9A-AE10-0CCD9C4384D7}">
      <dgm:prSet phldrT="[Текст]" custT="1"/>
      <dgm:spPr/>
      <dgm:t>
        <a:bodyPr/>
        <a:lstStyle/>
        <a:p>
          <a:r>
            <a:rPr lang="ru-RU" sz="1800" b="1" dirty="0">
              <a:latin typeface="+mn-lt"/>
              <a:ea typeface="Times New Roman"/>
            </a:rPr>
            <a:t>Появилась возможность продолжать трудовую </a:t>
          </a:r>
          <a:r>
            <a:rPr lang="ru-RU" sz="1800" b="1" dirty="0" smtClean="0">
              <a:latin typeface="+mn-lt"/>
              <a:ea typeface="Times New Roman"/>
            </a:rPr>
            <a:t>деятельность</a:t>
          </a:r>
          <a:endParaRPr lang="ru-RU" sz="1800" b="1" dirty="0">
            <a:latin typeface="+mn-lt"/>
          </a:endParaRPr>
        </a:p>
      </dgm:t>
    </dgm:pt>
    <dgm:pt modelId="{64A3D287-4645-4CF9-B97A-F180213E14CB}" type="parTrans" cxnId="{E5FC51DA-54DD-41B2-B609-05DCFA1B0702}">
      <dgm:prSet/>
      <dgm:spPr/>
      <dgm:t>
        <a:bodyPr/>
        <a:lstStyle/>
        <a:p>
          <a:endParaRPr lang="ru-RU"/>
        </a:p>
      </dgm:t>
    </dgm:pt>
    <dgm:pt modelId="{EF262045-ECB9-4D04-B161-D2917AEC1C96}" type="sibTrans" cxnId="{E5FC51DA-54DD-41B2-B609-05DCFA1B0702}">
      <dgm:prSet/>
      <dgm:spPr/>
      <dgm:t>
        <a:bodyPr/>
        <a:lstStyle/>
        <a:p>
          <a:endParaRPr lang="ru-RU"/>
        </a:p>
      </dgm:t>
    </dgm:pt>
    <dgm:pt modelId="{E51C235E-E15D-4458-8D8A-73FAB6E60D1C}">
      <dgm:prSet custT="1"/>
      <dgm:spPr/>
      <dgm:t>
        <a:bodyPr/>
        <a:lstStyle/>
        <a:p>
          <a:r>
            <a:rPr lang="ru-RU" sz="1800" b="1" dirty="0" smtClean="0">
              <a:latin typeface="+mn-lt"/>
              <a:ea typeface="Times New Roman"/>
            </a:rPr>
            <a:t>Комфортно себя чувствую в современном информационном обществе</a:t>
          </a:r>
          <a:endParaRPr lang="ru-RU" sz="1800" b="1" dirty="0">
            <a:latin typeface="+mn-lt"/>
            <a:ea typeface="Times New Roman"/>
          </a:endParaRPr>
        </a:p>
      </dgm:t>
    </dgm:pt>
    <dgm:pt modelId="{5BD6C72B-184E-4831-8F89-DC32D2EC76C2}" type="parTrans" cxnId="{F9E3482A-BD80-46F8-B46C-8871CA132B97}">
      <dgm:prSet/>
      <dgm:spPr/>
      <dgm:t>
        <a:bodyPr/>
        <a:lstStyle/>
        <a:p>
          <a:endParaRPr lang="ru-RU"/>
        </a:p>
      </dgm:t>
    </dgm:pt>
    <dgm:pt modelId="{0A7C164A-9115-4FAE-98D4-B074606A99F7}" type="sibTrans" cxnId="{F9E3482A-BD80-46F8-B46C-8871CA132B97}">
      <dgm:prSet/>
      <dgm:spPr/>
      <dgm:t>
        <a:bodyPr/>
        <a:lstStyle/>
        <a:p>
          <a:endParaRPr lang="ru-RU"/>
        </a:p>
      </dgm:t>
    </dgm:pt>
    <dgm:pt modelId="{3B7F4211-13C7-424B-9F5E-7CD4B444E5B7}" type="pres">
      <dgm:prSet presAssocID="{284E4C40-9D18-48C8-987B-767DACFFD51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93BB92-CE12-465D-B49F-D753C2553A8A}" type="pres">
      <dgm:prSet presAssocID="{A4F7E4E7-1E2F-49B6-9BA0-37338FD6143A}" presName="parentLin" presStyleCnt="0"/>
      <dgm:spPr/>
      <dgm:t>
        <a:bodyPr/>
        <a:lstStyle/>
        <a:p>
          <a:endParaRPr lang="ru-RU"/>
        </a:p>
      </dgm:t>
    </dgm:pt>
    <dgm:pt modelId="{84E2E24C-9921-46B4-B524-F123CDF7CAF4}" type="pres">
      <dgm:prSet presAssocID="{A4F7E4E7-1E2F-49B6-9BA0-37338FD6143A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52BE3E22-40C2-40E6-9578-3911E4A5CD8E}" type="pres">
      <dgm:prSet presAssocID="{A4F7E4E7-1E2F-49B6-9BA0-37338FD6143A}" presName="parentText" presStyleLbl="node1" presStyleIdx="0" presStyleCnt="6" custScaleX="141563" custScaleY="1505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ECB613-0CA0-4F4C-8FA1-1BDDF99E3C08}" type="pres">
      <dgm:prSet presAssocID="{A4F7E4E7-1E2F-49B6-9BA0-37338FD6143A}" presName="negativeSpace" presStyleCnt="0"/>
      <dgm:spPr/>
      <dgm:t>
        <a:bodyPr/>
        <a:lstStyle/>
        <a:p>
          <a:endParaRPr lang="ru-RU"/>
        </a:p>
      </dgm:t>
    </dgm:pt>
    <dgm:pt modelId="{1F3BC0D6-0C29-45CE-A1F0-625BDB83C6D4}" type="pres">
      <dgm:prSet presAssocID="{A4F7E4E7-1E2F-49B6-9BA0-37338FD6143A}" presName="childText" presStyleLbl="conF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AB1FB6-D4FF-426B-B428-01476F34060C}" type="pres">
      <dgm:prSet presAssocID="{7AB0996F-BE15-4FCE-9E23-1376F4A8F98F}" presName="spaceBetweenRectangles" presStyleCnt="0"/>
      <dgm:spPr/>
      <dgm:t>
        <a:bodyPr/>
        <a:lstStyle/>
        <a:p>
          <a:endParaRPr lang="ru-RU"/>
        </a:p>
      </dgm:t>
    </dgm:pt>
    <dgm:pt modelId="{B9AF36FF-4BB3-4002-88F6-D68A8B3B795D}" type="pres">
      <dgm:prSet presAssocID="{E51C235E-E15D-4458-8D8A-73FAB6E60D1C}" presName="parentLin" presStyleCnt="0"/>
      <dgm:spPr/>
      <dgm:t>
        <a:bodyPr/>
        <a:lstStyle/>
        <a:p>
          <a:endParaRPr lang="ru-RU"/>
        </a:p>
      </dgm:t>
    </dgm:pt>
    <dgm:pt modelId="{608807ED-5D75-4447-99EF-22F0E969FECE}" type="pres">
      <dgm:prSet presAssocID="{E51C235E-E15D-4458-8D8A-73FAB6E60D1C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2D231E83-EC0F-4E7F-B73C-CF36D4DFD39E}" type="pres">
      <dgm:prSet presAssocID="{E51C235E-E15D-4458-8D8A-73FAB6E60D1C}" presName="parentText" presStyleLbl="node1" presStyleIdx="1" presStyleCnt="6" custScaleX="142857" custScaleY="1422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584276-1D31-4285-A643-5B90E429EFA7}" type="pres">
      <dgm:prSet presAssocID="{E51C235E-E15D-4458-8D8A-73FAB6E60D1C}" presName="negativeSpace" presStyleCnt="0"/>
      <dgm:spPr/>
      <dgm:t>
        <a:bodyPr/>
        <a:lstStyle/>
        <a:p>
          <a:endParaRPr lang="ru-RU"/>
        </a:p>
      </dgm:t>
    </dgm:pt>
    <dgm:pt modelId="{15E11149-4E25-43AB-99F7-7754C9A41F84}" type="pres">
      <dgm:prSet presAssocID="{E51C235E-E15D-4458-8D8A-73FAB6E60D1C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8885DE-F670-42CF-ABE8-6D451A8828E2}" type="pres">
      <dgm:prSet presAssocID="{0A7C164A-9115-4FAE-98D4-B074606A99F7}" presName="spaceBetweenRectangles" presStyleCnt="0"/>
      <dgm:spPr/>
      <dgm:t>
        <a:bodyPr/>
        <a:lstStyle/>
        <a:p>
          <a:endParaRPr lang="ru-RU"/>
        </a:p>
      </dgm:t>
    </dgm:pt>
    <dgm:pt modelId="{2AB59E86-3EB9-4E9C-9A2F-45250785EA65}" type="pres">
      <dgm:prSet presAssocID="{48772916-3935-4A35-95A6-9B267029201E}" presName="parentLin" presStyleCnt="0"/>
      <dgm:spPr/>
      <dgm:t>
        <a:bodyPr/>
        <a:lstStyle/>
        <a:p>
          <a:endParaRPr lang="ru-RU"/>
        </a:p>
      </dgm:t>
    </dgm:pt>
    <dgm:pt modelId="{93C15152-9CD9-4E08-AC26-A73838E698C6}" type="pres">
      <dgm:prSet presAssocID="{48772916-3935-4A35-95A6-9B267029201E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CFA13E62-8F1C-4F04-A9A1-EB28E04F2046}" type="pres">
      <dgm:prSet presAssocID="{48772916-3935-4A35-95A6-9B267029201E}" presName="parentText" presStyleLbl="node1" presStyleIdx="2" presStyleCnt="6" custScaleX="1383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72486B-2A12-4F9F-B56E-00FE00B2B45A}" type="pres">
      <dgm:prSet presAssocID="{48772916-3935-4A35-95A6-9B267029201E}" presName="negativeSpace" presStyleCnt="0"/>
      <dgm:spPr/>
      <dgm:t>
        <a:bodyPr/>
        <a:lstStyle/>
        <a:p>
          <a:endParaRPr lang="ru-RU"/>
        </a:p>
      </dgm:t>
    </dgm:pt>
    <dgm:pt modelId="{788E2B94-4F9C-4559-8938-6F8FB62D0E14}" type="pres">
      <dgm:prSet presAssocID="{48772916-3935-4A35-95A6-9B267029201E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F8431D-3EC6-4D09-A1E1-2102149F1662}" type="pres">
      <dgm:prSet presAssocID="{77BABD4F-C73A-4876-B351-FCD09F5F6DBA}" presName="spaceBetweenRectangles" presStyleCnt="0"/>
      <dgm:spPr/>
      <dgm:t>
        <a:bodyPr/>
        <a:lstStyle/>
        <a:p>
          <a:endParaRPr lang="ru-RU"/>
        </a:p>
      </dgm:t>
    </dgm:pt>
    <dgm:pt modelId="{2E83EEE0-E190-44A1-8561-6039CE237F68}" type="pres">
      <dgm:prSet presAssocID="{1D3BF94B-3FEA-4CEC-9610-4EA4A5090531}" presName="parentLin" presStyleCnt="0"/>
      <dgm:spPr/>
      <dgm:t>
        <a:bodyPr/>
        <a:lstStyle/>
        <a:p>
          <a:endParaRPr lang="ru-RU"/>
        </a:p>
      </dgm:t>
    </dgm:pt>
    <dgm:pt modelId="{A60A8ADE-18D8-4ACA-AF93-8645FCE005BE}" type="pres">
      <dgm:prSet presAssocID="{1D3BF94B-3FEA-4CEC-9610-4EA4A5090531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0A4ADAC0-864E-48AC-A5AC-C0282597D68E}" type="pres">
      <dgm:prSet presAssocID="{1D3BF94B-3FEA-4CEC-9610-4EA4A5090531}" presName="parentText" presStyleLbl="node1" presStyleIdx="3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7868C8-A215-415E-B85E-58A43D56CACF}" type="pres">
      <dgm:prSet presAssocID="{1D3BF94B-3FEA-4CEC-9610-4EA4A5090531}" presName="negativeSpace" presStyleCnt="0"/>
      <dgm:spPr/>
      <dgm:t>
        <a:bodyPr/>
        <a:lstStyle/>
        <a:p>
          <a:endParaRPr lang="ru-RU"/>
        </a:p>
      </dgm:t>
    </dgm:pt>
    <dgm:pt modelId="{C4B29FB7-C500-4F2D-9775-A9D4964F89A1}" type="pres">
      <dgm:prSet presAssocID="{1D3BF94B-3FEA-4CEC-9610-4EA4A5090531}" presName="childText" presStyleLbl="conF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2C9D9D-FE72-46B4-A5DF-D64F5ABAE524}" type="pres">
      <dgm:prSet presAssocID="{0AEF2632-E95D-4A98-8A73-3BB4D66922B0}" presName="spaceBetweenRectangles" presStyleCnt="0"/>
      <dgm:spPr/>
      <dgm:t>
        <a:bodyPr/>
        <a:lstStyle/>
        <a:p>
          <a:endParaRPr lang="ru-RU"/>
        </a:p>
      </dgm:t>
    </dgm:pt>
    <dgm:pt modelId="{1DF9DF69-588B-4E2E-94CA-37A24D69C8FA}" type="pres">
      <dgm:prSet presAssocID="{F0BFBA4E-07F9-43BE-B7C7-4157EFE13877}" presName="parentLin" presStyleCnt="0"/>
      <dgm:spPr/>
      <dgm:t>
        <a:bodyPr/>
        <a:lstStyle/>
        <a:p>
          <a:endParaRPr lang="ru-RU"/>
        </a:p>
      </dgm:t>
    </dgm:pt>
    <dgm:pt modelId="{EE9C9368-C3DB-403B-8805-E4E582163171}" type="pres">
      <dgm:prSet presAssocID="{F0BFBA4E-07F9-43BE-B7C7-4157EFE13877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D7D0AD72-C5AA-4428-B625-DEE47DECFF96}" type="pres">
      <dgm:prSet presAssocID="{F0BFBA4E-07F9-43BE-B7C7-4157EFE13877}" presName="parentText" presStyleLbl="node1" presStyleIdx="4" presStyleCnt="6" custScaleX="14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0CD2F2-F291-44E2-8DBF-CFBF8CEA3B87}" type="pres">
      <dgm:prSet presAssocID="{F0BFBA4E-07F9-43BE-B7C7-4157EFE13877}" presName="negativeSpace" presStyleCnt="0"/>
      <dgm:spPr/>
      <dgm:t>
        <a:bodyPr/>
        <a:lstStyle/>
        <a:p>
          <a:endParaRPr lang="ru-RU"/>
        </a:p>
      </dgm:t>
    </dgm:pt>
    <dgm:pt modelId="{D6C68757-0280-4044-BF29-F7ACD1B48A50}" type="pres">
      <dgm:prSet presAssocID="{F0BFBA4E-07F9-43BE-B7C7-4157EFE13877}" presName="childText" presStyleLbl="conF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6E243C-606A-43DB-BCAB-0CCC3A536276}" type="pres">
      <dgm:prSet presAssocID="{B67FFF74-E270-4D25-B887-CE4B2FAA2924}" presName="spaceBetweenRectangles" presStyleCnt="0"/>
      <dgm:spPr/>
      <dgm:t>
        <a:bodyPr/>
        <a:lstStyle/>
        <a:p>
          <a:endParaRPr lang="ru-RU"/>
        </a:p>
      </dgm:t>
    </dgm:pt>
    <dgm:pt modelId="{E0EBE85C-F811-4688-AC30-C563CFAB1CDD}" type="pres">
      <dgm:prSet presAssocID="{E97D71C1-80FE-4D9A-AE10-0CCD9C4384D7}" presName="parentLin" presStyleCnt="0"/>
      <dgm:spPr/>
      <dgm:t>
        <a:bodyPr/>
        <a:lstStyle/>
        <a:p>
          <a:endParaRPr lang="ru-RU"/>
        </a:p>
      </dgm:t>
    </dgm:pt>
    <dgm:pt modelId="{A17C050F-8ECD-41C6-88BC-A8B5FCB1A1DF}" type="pres">
      <dgm:prSet presAssocID="{E97D71C1-80FE-4D9A-AE10-0CCD9C4384D7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BDE739BD-D955-4A6A-ACAD-1E6F20910CF2}" type="pres">
      <dgm:prSet presAssocID="{E97D71C1-80FE-4D9A-AE10-0CCD9C4384D7}" presName="parentText" presStyleLbl="node1" presStyleIdx="5" presStyleCnt="6" custScaleX="142857" custScaleY="10285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639741-DB7E-424B-9A7C-470C0984BB87}" type="pres">
      <dgm:prSet presAssocID="{E97D71C1-80FE-4D9A-AE10-0CCD9C4384D7}" presName="negativeSpace" presStyleCnt="0"/>
      <dgm:spPr/>
      <dgm:t>
        <a:bodyPr/>
        <a:lstStyle/>
        <a:p>
          <a:endParaRPr lang="ru-RU"/>
        </a:p>
      </dgm:t>
    </dgm:pt>
    <dgm:pt modelId="{FAE4C661-578C-4CDF-8EBC-D8AD4560CCD4}" type="pres">
      <dgm:prSet presAssocID="{E97D71C1-80FE-4D9A-AE10-0CCD9C4384D7}" presName="childText" presStyleLbl="conF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2E4B5D-2D4A-4A5C-8822-8BF668B833FD}" srcId="{284E4C40-9D18-48C8-987B-767DACFFD519}" destId="{A4F7E4E7-1E2F-49B6-9BA0-37338FD6143A}" srcOrd="0" destOrd="0" parTransId="{DCA6E24F-B529-4145-B484-980432A0F716}" sibTransId="{7AB0996F-BE15-4FCE-9E23-1376F4A8F98F}"/>
    <dgm:cxn modelId="{7D3A55D5-3A12-4202-A5F7-7261F6C70526}" type="presOf" srcId="{A4F7E4E7-1E2F-49B6-9BA0-37338FD6143A}" destId="{52BE3E22-40C2-40E6-9578-3911E4A5CD8E}" srcOrd="1" destOrd="0" presId="urn:microsoft.com/office/officeart/2005/8/layout/list1"/>
    <dgm:cxn modelId="{740FEB61-50F4-42B9-BD7F-5B7C40F67D97}" type="presOf" srcId="{1D3BF94B-3FEA-4CEC-9610-4EA4A5090531}" destId="{A60A8ADE-18D8-4ACA-AF93-8645FCE005BE}" srcOrd="0" destOrd="0" presId="urn:microsoft.com/office/officeart/2005/8/layout/list1"/>
    <dgm:cxn modelId="{9197B2F8-1875-4C58-ACCF-786D0064E221}" srcId="{284E4C40-9D18-48C8-987B-767DACFFD519}" destId="{1D3BF94B-3FEA-4CEC-9610-4EA4A5090531}" srcOrd="3" destOrd="0" parTransId="{C4003281-7E69-48FD-8A1B-600222117B6C}" sibTransId="{0AEF2632-E95D-4A98-8A73-3BB4D66922B0}"/>
    <dgm:cxn modelId="{E60B971B-7936-4321-882A-36FF24E891A8}" type="presOf" srcId="{A4F7E4E7-1E2F-49B6-9BA0-37338FD6143A}" destId="{84E2E24C-9921-46B4-B524-F123CDF7CAF4}" srcOrd="0" destOrd="0" presId="urn:microsoft.com/office/officeart/2005/8/layout/list1"/>
    <dgm:cxn modelId="{F9E3482A-BD80-46F8-B46C-8871CA132B97}" srcId="{284E4C40-9D18-48C8-987B-767DACFFD519}" destId="{E51C235E-E15D-4458-8D8A-73FAB6E60D1C}" srcOrd="1" destOrd="0" parTransId="{5BD6C72B-184E-4831-8F89-DC32D2EC76C2}" sibTransId="{0A7C164A-9115-4FAE-98D4-B074606A99F7}"/>
    <dgm:cxn modelId="{F3EEA609-4E17-4E1A-87CB-6637E51B6D89}" type="presOf" srcId="{48772916-3935-4A35-95A6-9B267029201E}" destId="{93C15152-9CD9-4E08-AC26-A73838E698C6}" srcOrd="0" destOrd="0" presId="urn:microsoft.com/office/officeart/2005/8/layout/list1"/>
    <dgm:cxn modelId="{DBB89AF3-3303-4D55-A6BB-00AE46F1BE4C}" type="presOf" srcId="{F0BFBA4E-07F9-43BE-B7C7-4157EFE13877}" destId="{D7D0AD72-C5AA-4428-B625-DEE47DECFF96}" srcOrd="1" destOrd="0" presId="urn:microsoft.com/office/officeart/2005/8/layout/list1"/>
    <dgm:cxn modelId="{78E4FDB2-0340-4E3E-A3DE-BCF3327B6FB3}" type="presOf" srcId="{48772916-3935-4A35-95A6-9B267029201E}" destId="{CFA13E62-8F1C-4F04-A9A1-EB28E04F2046}" srcOrd="1" destOrd="0" presId="urn:microsoft.com/office/officeart/2005/8/layout/list1"/>
    <dgm:cxn modelId="{1774368E-D011-4ED0-A01E-FF847B3F5F4F}" type="presOf" srcId="{E51C235E-E15D-4458-8D8A-73FAB6E60D1C}" destId="{608807ED-5D75-4447-99EF-22F0E969FECE}" srcOrd="0" destOrd="0" presId="urn:microsoft.com/office/officeart/2005/8/layout/list1"/>
    <dgm:cxn modelId="{8AD7A7FA-5444-4918-8A35-F612756B971D}" type="presOf" srcId="{E51C235E-E15D-4458-8D8A-73FAB6E60D1C}" destId="{2D231E83-EC0F-4E7F-B73C-CF36D4DFD39E}" srcOrd="1" destOrd="0" presId="urn:microsoft.com/office/officeart/2005/8/layout/list1"/>
    <dgm:cxn modelId="{3E4EDFB6-61BE-4A3C-8900-9A7997C52C31}" srcId="{284E4C40-9D18-48C8-987B-767DACFFD519}" destId="{48772916-3935-4A35-95A6-9B267029201E}" srcOrd="2" destOrd="0" parTransId="{EF0FF7C6-72CB-4CCD-9628-1AE4508990B6}" sibTransId="{77BABD4F-C73A-4876-B351-FCD09F5F6DBA}"/>
    <dgm:cxn modelId="{F5851978-588B-4612-A6BD-F1B2CB0DC8AC}" srcId="{284E4C40-9D18-48C8-987B-767DACFFD519}" destId="{F0BFBA4E-07F9-43BE-B7C7-4157EFE13877}" srcOrd="4" destOrd="0" parTransId="{AAC55006-BF0B-4A5A-9BB4-411100FA7D75}" sibTransId="{B67FFF74-E270-4D25-B887-CE4B2FAA2924}"/>
    <dgm:cxn modelId="{15F69A7E-1F63-4DD8-92AE-FDE0382B2F3F}" type="presOf" srcId="{E97D71C1-80FE-4D9A-AE10-0CCD9C4384D7}" destId="{A17C050F-8ECD-41C6-88BC-A8B5FCB1A1DF}" srcOrd="0" destOrd="0" presId="urn:microsoft.com/office/officeart/2005/8/layout/list1"/>
    <dgm:cxn modelId="{B9C1B2BD-41C4-40EA-B216-9934E39D5E28}" type="presOf" srcId="{F0BFBA4E-07F9-43BE-B7C7-4157EFE13877}" destId="{EE9C9368-C3DB-403B-8805-E4E582163171}" srcOrd="0" destOrd="0" presId="urn:microsoft.com/office/officeart/2005/8/layout/list1"/>
    <dgm:cxn modelId="{B51D8788-4576-4FED-B3F1-7A6D4F42557D}" type="presOf" srcId="{1D3BF94B-3FEA-4CEC-9610-4EA4A5090531}" destId="{0A4ADAC0-864E-48AC-A5AC-C0282597D68E}" srcOrd="1" destOrd="0" presId="urn:microsoft.com/office/officeart/2005/8/layout/list1"/>
    <dgm:cxn modelId="{E5FC51DA-54DD-41B2-B609-05DCFA1B0702}" srcId="{284E4C40-9D18-48C8-987B-767DACFFD519}" destId="{E97D71C1-80FE-4D9A-AE10-0CCD9C4384D7}" srcOrd="5" destOrd="0" parTransId="{64A3D287-4645-4CF9-B97A-F180213E14CB}" sibTransId="{EF262045-ECB9-4D04-B161-D2917AEC1C96}"/>
    <dgm:cxn modelId="{A711D9AA-9ED3-47C8-A4C9-0B52EEDD1F78}" type="presOf" srcId="{E97D71C1-80FE-4D9A-AE10-0CCD9C4384D7}" destId="{BDE739BD-D955-4A6A-ACAD-1E6F20910CF2}" srcOrd="1" destOrd="0" presId="urn:microsoft.com/office/officeart/2005/8/layout/list1"/>
    <dgm:cxn modelId="{6B387941-7F72-4C86-94BB-7B285D7BE95B}" type="presOf" srcId="{284E4C40-9D18-48C8-987B-767DACFFD519}" destId="{3B7F4211-13C7-424B-9F5E-7CD4B444E5B7}" srcOrd="0" destOrd="0" presId="urn:microsoft.com/office/officeart/2005/8/layout/list1"/>
    <dgm:cxn modelId="{DF4CD2A2-A706-495E-AB20-19E528BFC1B3}" type="presParOf" srcId="{3B7F4211-13C7-424B-9F5E-7CD4B444E5B7}" destId="{7893BB92-CE12-465D-B49F-D753C2553A8A}" srcOrd="0" destOrd="0" presId="urn:microsoft.com/office/officeart/2005/8/layout/list1"/>
    <dgm:cxn modelId="{0174685B-3418-441A-89CE-F87A6B41A834}" type="presParOf" srcId="{7893BB92-CE12-465D-B49F-D753C2553A8A}" destId="{84E2E24C-9921-46B4-B524-F123CDF7CAF4}" srcOrd="0" destOrd="0" presId="urn:microsoft.com/office/officeart/2005/8/layout/list1"/>
    <dgm:cxn modelId="{EE7E1AB1-65D4-4495-9BC7-7C577236D054}" type="presParOf" srcId="{7893BB92-CE12-465D-B49F-D753C2553A8A}" destId="{52BE3E22-40C2-40E6-9578-3911E4A5CD8E}" srcOrd="1" destOrd="0" presId="urn:microsoft.com/office/officeart/2005/8/layout/list1"/>
    <dgm:cxn modelId="{BC2B08C3-D76C-4CB2-9A83-93A5B0781B33}" type="presParOf" srcId="{3B7F4211-13C7-424B-9F5E-7CD4B444E5B7}" destId="{75ECB613-0CA0-4F4C-8FA1-1BDDF99E3C08}" srcOrd="1" destOrd="0" presId="urn:microsoft.com/office/officeart/2005/8/layout/list1"/>
    <dgm:cxn modelId="{05AB7CD7-06DD-4487-B889-60E0EBAE45FA}" type="presParOf" srcId="{3B7F4211-13C7-424B-9F5E-7CD4B444E5B7}" destId="{1F3BC0D6-0C29-45CE-A1F0-625BDB83C6D4}" srcOrd="2" destOrd="0" presId="urn:microsoft.com/office/officeart/2005/8/layout/list1"/>
    <dgm:cxn modelId="{8CD2A035-CF50-4751-ACFD-AB7AB56FDD6F}" type="presParOf" srcId="{3B7F4211-13C7-424B-9F5E-7CD4B444E5B7}" destId="{69AB1FB6-D4FF-426B-B428-01476F34060C}" srcOrd="3" destOrd="0" presId="urn:microsoft.com/office/officeart/2005/8/layout/list1"/>
    <dgm:cxn modelId="{9CA66FA6-6C03-4AAB-AB00-66B6E0105A16}" type="presParOf" srcId="{3B7F4211-13C7-424B-9F5E-7CD4B444E5B7}" destId="{B9AF36FF-4BB3-4002-88F6-D68A8B3B795D}" srcOrd="4" destOrd="0" presId="urn:microsoft.com/office/officeart/2005/8/layout/list1"/>
    <dgm:cxn modelId="{ED501EBB-5B63-4088-A5D5-93F381B75E4A}" type="presParOf" srcId="{B9AF36FF-4BB3-4002-88F6-D68A8B3B795D}" destId="{608807ED-5D75-4447-99EF-22F0E969FECE}" srcOrd="0" destOrd="0" presId="urn:microsoft.com/office/officeart/2005/8/layout/list1"/>
    <dgm:cxn modelId="{E7C84A17-3A9C-4293-B024-A21F93BEEA0F}" type="presParOf" srcId="{B9AF36FF-4BB3-4002-88F6-D68A8B3B795D}" destId="{2D231E83-EC0F-4E7F-B73C-CF36D4DFD39E}" srcOrd="1" destOrd="0" presId="urn:microsoft.com/office/officeart/2005/8/layout/list1"/>
    <dgm:cxn modelId="{EA1E3172-E2A2-4A2D-AAFA-3D289CE42896}" type="presParOf" srcId="{3B7F4211-13C7-424B-9F5E-7CD4B444E5B7}" destId="{32584276-1D31-4285-A643-5B90E429EFA7}" srcOrd="5" destOrd="0" presId="urn:microsoft.com/office/officeart/2005/8/layout/list1"/>
    <dgm:cxn modelId="{F8544A63-1DF8-4DE5-850F-EFE68B054402}" type="presParOf" srcId="{3B7F4211-13C7-424B-9F5E-7CD4B444E5B7}" destId="{15E11149-4E25-43AB-99F7-7754C9A41F84}" srcOrd="6" destOrd="0" presId="urn:microsoft.com/office/officeart/2005/8/layout/list1"/>
    <dgm:cxn modelId="{54174755-4E60-4B46-8C10-E63F35DE8FA0}" type="presParOf" srcId="{3B7F4211-13C7-424B-9F5E-7CD4B444E5B7}" destId="{DC8885DE-F670-42CF-ABE8-6D451A8828E2}" srcOrd="7" destOrd="0" presId="urn:microsoft.com/office/officeart/2005/8/layout/list1"/>
    <dgm:cxn modelId="{45465329-0E8E-42E5-8F5E-D8C9985E38AA}" type="presParOf" srcId="{3B7F4211-13C7-424B-9F5E-7CD4B444E5B7}" destId="{2AB59E86-3EB9-4E9C-9A2F-45250785EA65}" srcOrd="8" destOrd="0" presId="urn:microsoft.com/office/officeart/2005/8/layout/list1"/>
    <dgm:cxn modelId="{DE0EC367-D579-49D7-B4D9-2CA93A51B28C}" type="presParOf" srcId="{2AB59E86-3EB9-4E9C-9A2F-45250785EA65}" destId="{93C15152-9CD9-4E08-AC26-A73838E698C6}" srcOrd="0" destOrd="0" presId="urn:microsoft.com/office/officeart/2005/8/layout/list1"/>
    <dgm:cxn modelId="{C5F955FC-9BB8-428C-882F-7401AEB016EB}" type="presParOf" srcId="{2AB59E86-3EB9-4E9C-9A2F-45250785EA65}" destId="{CFA13E62-8F1C-4F04-A9A1-EB28E04F2046}" srcOrd="1" destOrd="0" presId="urn:microsoft.com/office/officeart/2005/8/layout/list1"/>
    <dgm:cxn modelId="{45966BC1-DD9D-4E0D-8BA4-82A628C48661}" type="presParOf" srcId="{3B7F4211-13C7-424B-9F5E-7CD4B444E5B7}" destId="{A672486B-2A12-4F9F-B56E-00FE00B2B45A}" srcOrd="9" destOrd="0" presId="urn:microsoft.com/office/officeart/2005/8/layout/list1"/>
    <dgm:cxn modelId="{5F0B18ED-B0FF-407E-99C1-DDEF27767C62}" type="presParOf" srcId="{3B7F4211-13C7-424B-9F5E-7CD4B444E5B7}" destId="{788E2B94-4F9C-4559-8938-6F8FB62D0E14}" srcOrd="10" destOrd="0" presId="urn:microsoft.com/office/officeart/2005/8/layout/list1"/>
    <dgm:cxn modelId="{EB8746CE-1581-4B14-9CC9-5A08550AB0E8}" type="presParOf" srcId="{3B7F4211-13C7-424B-9F5E-7CD4B444E5B7}" destId="{B0F8431D-3EC6-4D09-A1E1-2102149F1662}" srcOrd="11" destOrd="0" presId="urn:microsoft.com/office/officeart/2005/8/layout/list1"/>
    <dgm:cxn modelId="{F78D99A2-CA94-4D75-A4BF-A5C90935F4C2}" type="presParOf" srcId="{3B7F4211-13C7-424B-9F5E-7CD4B444E5B7}" destId="{2E83EEE0-E190-44A1-8561-6039CE237F68}" srcOrd="12" destOrd="0" presId="urn:microsoft.com/office/officeart/2005/8/layout/list1"/>
    <dgm:cxn modelId="{5AC5B582-DD97-481F-AD1B-5F18AD4A4845}" type="presParOf" srcId="{2E83EEE0-E190-44A1-8561-6039CE237F68}" destId="{A60A8ADE-18D8-4ACA-AF93-8645FCE005BE}" srcOrd="0" destOrd="0" presId="urn:microsoft.com/office/officeart/2005/8/layout/list1"/>
    <dgm:cxn modelId="{598F6648-8467-4BA5-B7F0-B267C9296A9A}" type="presParOf" srcId="{2E83EEE0-E190-44A1-8561-6039CE237F68}" destId="{0A4ADAC0-864E-48AC-A5AC-C0282597D68E}" srcOrd="1" destOrd="0" presId="urn:microsoft.com/office/officeart/2005/8/layout/list1"/>
    <dgm:cxn modelId="{01FC78CC-3F9F-4068-BD9B-F3CBB5D711E5}" type="presParOf" srcId="{3B7F4211-13C7-424B-9F5E-7CD4B444E5B7}" destId="{197868C8-A215-415E-B85E-58A43D56CACF}" srcOrd="13" destOrd="0" presId="urn:microsoft.com/office/officeart/2005/8/layout/list1"/>
    <dgm:cxn modelId="{4F5BD2CE-E350-4C6E-B6F8-E0FCBA7E84AD}" type="presParOf" srcId="{3B7F4211-13C7-424B-9F5E-7CD4B444E5B7}" destId="{C4B29FB7-C500-4F2D-9775-A9D4964F89A1}" srcOrd="14" destOrd="0" presId="urn:microsoft.com/office/officeart/2005/8/layout/list1"/>
    <dgm:cxn modelId="{6561443D-DAB8-4EE0-8F06-8C510D1F4E83}" type="presParOf" srcId="{3B7F4211-13C7-424B-9F5E-7CD4B444E5B7}" destId="{7C2C9D9D-FE72-46B4-A5DF-D64F5ABAE524}" srcOrd="15" destOrd="0" presId="urn:microsoft.com/office/officeart/2005/8/layout/list1"/>
    <dgm:cxn modelId="{92E92A3B-F4D7-4D29-8385-D97B8B73851E}" type="presParOf" srcId="{3B7F4211-13C7-424B-9F5E-7CD4B444E5B7}" destId="{1DF9DF69-588B-4E2E-94CA-37A24D69C8FA}" srcOrd="16" destOrd="0" presId="urn:microsoft.com/office/officeart/2005/8/layout/list1"/>
    <dgm:cxn modelId="{EEF39764-02CC-4F23-9A85-57D39420290D}" type="presParOf" srcId="{1DF9DF69-588B-4E2E-94CA-37A24D69C8FA}" destId="{EE9C9368-C3DB-403B-8805-E4E582163171}" srcOrd="0" destOrd="0" presId="urn:microsoft.com/office/officeart/2005/8/layout/list1"/>
    <dgm:cxn modelId="{C14C1997-56BC-413E-9B19-FD10720AE6A2}" type="presParOf" srcId="{1DF9DF69-588B-4E2E-94CA-37A24D69C8FA}" destId="{D7D0AD72-C5AA-4428-B625-DEE47DECFF96}" srcOrd="1" destOrd="0" presId="urn:microsoft.com/office/officeart/2005/8/layout/list1"/>
    <dgm:cxn modelId="{2B14E4DE-17A5-45D4-91B9-D14803EFB1A8}" type="presParOf" srcId="{3B7F4211-13C7-424B-9F5E-7CD4B444E5B7}" destId="{E90CD2F2-F291-44E2-8DBF-CFBF8CEA3B87}" srcOrd="17" destOrd="0" presId="urn:microsoft.com/office/officeart/2005/8/layout/list1"/>
    <dgm:cxn modelId="{C6EDE8A9-A50C-4706-BEA2-96060FB3ABAA}" type="presParOf" srcId="{3B7F4211-13C7-424B-9F5E-7CD4B444E5B7}" destId="{D6C68757-0280-4044-BF29-F7ACD1B48A50}" srcOrd="18" destOrd="0" presId="urn:microsoft.com/office/officeart/2005/8/layout/list1"/>
    <dgm:cxn modelId="{AC874275-DE74-49FC-8772-3D77778EB6B3}" type="presParOf" srcId="{3B7F4211-13C7-424B-9F5E-7CD4B444E5B7}" destId="{546E243C-606A-43DB-BCAB-0CCC3A536276}" srcOrd="19" destOrd="0" presId="urn:microsoft.com/office/officeart/2005/8/layout/list1"/>
    <dgm:cxn modelId="{AA7DB6C5-0F69-4903-9C13-5B21787E73C2}" type="presParOf" srcId="{3B7F4211-13C7-424B-9F5E-7CD4B444E5B7}" destId="{E0EBE85C-F811-4688-AC30-C563CFAB1CDD}" srcOrd="20" destOrd="0" presId="urn:microsoft.com/office/officeart/2005/8/layout/list1"/>
    <dgm:cxn modelId="{4F86065D-129B-4E1C-9F6C-C2CF4D485501}" type="presParOf" srcId="{E0EBE85C-F811-4688-AC30-C563CFAB1CDD}" destId="{A17C050F-8ECD-41C6-88BC-A8B5FCB1A1DF}" srcOrd="0" destOrd="0" presId="urn:microsoft.com/office/officeart/2005/8/layout/list1"/>
    <dgm:cxn modelId="{76F73EE9-1A83-4FA1-A571-12E46E912F3C}" type="presParOf" srcId="{E0EBE85C-F811-4688-AC30-C563CFAB1CDD}" destId="{BDE739BD-D955-4A6A-ACAD-1E6F20910CF2}" srcOrd="1" destOrd="0" presId="urn:microsoft.com/office/officeart/2005/8/layout/list1"/>
    <dgm:cxn modelId="{C24BEC2A-54B5-4B9A-A04A-6C29BF4F4BA3}" type="presParOf" srcId="{3B7F4211-13C7-424B-9F5E-7CD4B444E5B7}" destId="{12639741-DB7E-424B-9A7C-470C0984BB87}" srcOrd="21" destOrd="0" presId="urn:microsoft.com/office/officeart/2005/8/layout/list1"/>
    <dgm:cxn modelId="{02D2286E-1D3F-43C8-958B-4C7408D53F99}" type="presParOf" srcId="{3B7F4211-13C7-424B-9F5E-7CD4B444E5B7}" destId="{FAE4C661-578C-4CDF-8EBC-D8AD4560CCD4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3BC0D6-0C29-45CE-A1F0-625BDB83C6D4}">
      <dsp:nvSpPr>
        <dsp:cNvPr id="0" name=""/>
        <dsp:cNvSpPr/>
      </dsp:nvSpPr>
      <dsp:spPr>
        <a:xfrm>
          <a:off x="0" y="474184"/>
          <a:ext cx="7632848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BE3E22-40C2-40E6-9578-3911E4A5CD8E}">
      <dsp:nvSpPr>
        <dsp:cNvPr id="0" name=""/>
        <dsp:cNvSpPr/>
      </dsp:nvSpPr>
      <dsp:spPr>
        <a:xfrm>
          <a:off x="366361" y="117975"/>
          <a:ext cx="7260858" cy="53332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952" tIns="0" rIns="20195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+mn-lt"/>
              <a:ea typeface="Times New Roman"/>
            </a:rPr>
            <a:t>Получили </a:t>
          </a:r>
          <a:r>
            <a:rPr lang="ru-RU" sz="1800" b="1" kern="1200" dirty="0">
              <a:latin typeface="+mn-lt"/>
              <a:ea typeface="Times New Roman"/>
            </a:rPr>
            <a:t>новые </a:t>
          </a:r>
          <a:r>
            <a:rPr lang="ru-RU" sz="1800" b="1" kern="1200" dirty="0" smtClean="0">
              <a:latin typeface="+mn-lt"/>
              <a:ea typeface="Times New Roman"/>
            </a:rPr>
            <a:t>знания, идем в ногу со временем, не отстаем от жизни</a:t>
          </a:r>
          <a:endParaRPr lang="ru-RU" sz="1800" b="0" kern="1200" dirty="0">
            <a:latin typeface="+mn-lt"/>
          </a:endParaRPr>
        </a:p>
      </dsp:txBody>
      <dsp:txXfrm>
        <a:off x="392396" y="144010"/>
        <a:ext cx="7208788" cy="481259"/>
      </dsp:txXfrm>
    </dsp:sp>
    <dsp:sp modelId="{15E11149-4E25-43AB-99F7-7754C9A41F84}">
      <dsp:nvSpPr>
        <dsp:cNvPr id="0" name=""/>
        <dsp:cNvSpPr/>
      </dsp:nvSpPr>
      <dsp:spPr>
        <a:xfrm>
          <a:off x="0" y="1168192"/>
          <a:ext cx="7632848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942110"/>
              <a:satOff val="-1258"/>
              <a:lumOff val="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231E83-EC0F-4E7F-B73C-CF36D4DFD39E}">
      <dsp:nvSpPr>
        <dsp:cNvPr id="0" name=""/>
        <dsp:cNvSpPr/>
      </dsp:nvSpPr>
      <dsp:spPr>
        <a:xfrm>
          <a:off x="363380" y="841384"/>
          <a:ext cx="7267597" cy="503927"/>
        </a:xfrm>
        <a:prstGeom prst="roundRect">
          <a:avLst/>
        </a:prstGeom>
        <a:gradFill rotWithShape="0">
          <a:gsLst>
            <a:gs pos="0">
              <a:schemeClr val="accent2">
                <a:hueOff val="-942110"/>
                <a:satOff val="-1258"/>
                <a:lumOff val="745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-942110"/>
                <a:satOff val="-1258"/>
                <a:lumOff val="745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952" tIns="0" rIns="20195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+mn-lt"/>
              <a:ea typeface="Times New Roman"/>
            </a:rPr>
            <a:t>Комфортно себя чувствую в современном информационном обществе</a:t>
          </a:r>
          <a:endParaRPr lang="ru-RU" sz="1800" b="1" kern="1200" dirty="0">
            <a:latin typeface="+mn-lt"/>
            <a:ea typeface="Times New Roman"/>
          </a:endParaRPr>
        </a:p>
      </dsp:txBody>
      <dsp:txXfrm>
        <a:off x="387980" y="865984"/>
        <a:ext cx="7218397" cy="454727"/>
      </dsp:txXfrm>
    </dsp:sp>
    <dsp:sp modelId="{788E2B94-4F9C-4559-8938-6F8FB62D0E14}">
      <dsp:nvSpPr>
        <dsp:cNvPr id="0" name=""/>
        <dsp:cNvSpPr/>
      </dsp:nvSpPr>
      <dsp:spPr>
        <a:xfrm>
          <a:off x="0" y="1712512"/>
          <a:ext cx="7632848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1884221"/>
              <a:satOff val="-2516"/>
              <a:lumOff val="149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A13E62-8F1C-4F04-A9A1-EB28E04F2046}">
      <dsp:nvSpPr>
        <dsp:cNvPr id="0" name=""/>
        <dsp:cNvSpPr/>
      </dsp:nvSpPr>
      <dsp:spPr>
        <a:xfrm>
          <a:off x="374561" y="1535392"/>
          <a:ext cx="7256238" cy="354240"/>
        </a:xfrm>
        <a:prstGeom prst="roundRect">
          <a:avLst/>
        </a:prstGeom>
        <a:gradFill rotWithShape="0">
          <a:gsLst>
            <a:gs pos="0">
              <a:schemeClr val="accent2">
                <a:hueOff val="-1884221"/>
                <a:satOff val="-2516"/>
                <a:lumOff val="1490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-1884221"/>
                <a:satOff val="-2516"/>
                <a:lumOff val="1490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952" tIns="0" rIns="20195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+mn-lt"/>
              <a:ea typeface="Times New Roman"/>
            </a:rPr>
            <a:t>Овладели  основными приемами работы на </a:t>
          </a:r>
          <a:r>
            <a:rPr lang="ru-RU" sz="1800" b="1" kern="1200" dirty="0" smtClean="0">
              <a:latin typeface="+mn-lt"/>
              <a:ea typeface="Times New Roman"/>
            </a:rPr>
            <a:t>компьютере </a:t>
          </a:r>
          <a:endParaRPr lang="ru-RU" sz="1800" b="1" kern="1200" dirty="0">
            <a:latin typeface="+mn-lt"/>
            <a:ea typeface="Times New Roman"/>
          </a:endParaRPr>
        </a:p>
      </dsp:txBody>
      <dsp:txXfrm>
        <a:off x="391854" y="1552685"/>
        <a:ext cx="7221652" cy="319654"/>
      </dsp:txXfrm>
    </dsp:sp>
    <dsp:sp modelId="{C4B29FB7-C500-4F2D-9775-A9D4964F89A1}">
      <dsp:nvSpPr>
        <dsp:cNvPr id="0" name=""/>
        <dsp:cNvSpPr/>
      </dsp:nvSpPr>
      <dsp:spPr>
        <a:xfrm>
          <a:off x="0" y="2256832"/>
          <a:ext cx="7632848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2826331"/>
              <a:satOff val="-3774"/>
              <a:lumOff val="223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4ADAC0-864E-48AC-A5AC-C0282597D68E}">
      <dsp:nvSpPr>
        <dsp:cNvPr id="0" name=""/>
        <dsp:cNvSpPr/>
      </dsp:nvSpPr>
      <dsp:spPr>
        <a:xfrm>
          <a:off x="363380" y="2079712"/>
          <a:ext cx="7267597" cy="354240"/>
        </a:xfrm>
        <a:prstGeom prst="roundRect">
          <a:avLst/>
        </a:prstGeom>
        <a:gradFill rotWithShape="0">
          <a:gsLst>
            <a:gs pos="0">
              <a:schemeClr val="accent2">
                <a:hueOff val="-2826331"/>
                <a:satOff val="-3774"/>
                <a:lumOff val="2236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-2826331"/>
                <a:satOff val="-3774"/>
                <a:lumOff val="2236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952" tIns="0" rIns="20195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+mn-lt"/>
              <a:ea typeface="Times New Roman"/>
            </a:rPr>
            <a:t>Увеличился кругозор</a:t>
          </a:r>
          <a:endParaRPr lang="ru-RU" sz="1800" b="1" kern="1200" dirty="0">
            <a:latin typeface="+mn-lt"/>
            <a:ea typeface="Times New Roman"/>
          </a:endParaRPr>
        </a:p>
      </dsp:txBody>
      <dsp:txXfrm>
        <a:off x="380673" y="2097005"/>
        <a:ext cx="7233011" cy="319654"/>
      </dsp:txXfrm>
    </dsp:sp>
    <dsp:sp modelId="{D6C68757-0280-4044-BF29-F7ACD1B48A50}">
      <dsp:nvSpPr>
        <dsp:cNvPr id="0" name=""/>
        <dsp:cNvSpPr/>
      </dsp:nvSpPr>
      <dsp:spPr>
        <a:xfrm>
          <a:off x="0" y="2801152"/>
          <a:ext cx="7632848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3768441"/>
              <a:satOff val="-5032"/>
              <a:lumOff val="298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D0AD72-C5AA-4428-B625-DEE47DECFF96}">
      <dsp:nvSpPr>
        <dsp:cNvPr id="0" name=""/>
        <dsp:cNvSpPr/>
      </dsp:nvSpPr>
      <dsp:spPr>
        <a:xfrm>
          <a:off x="363380" y="2624032"/>
          <a:ext cx="7267597" cy="354240"/>
        </a:xfrm>
        <a:prstGeom prst="roundRect">
          <a:avLst/>
        </a:prstGeom>
        <a:gradFill rotWithShape="0">
          <a:gsLst>
            <a:gs pos="0">
              <a:schemeClr val="accent2">
                <a:hueOff val="-3768441"/>
                <a:satOff val="-5032"/>
                <a:lumOff val="2981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-3768441"/>
                <a:satOff val="-5032"/>
                <a:lumOff val="2981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952" tIns="0" rIns="20195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+mn-lt"/>
              <a:ea typeface="Times New Roman"/>
            </a:rPr>
            <a:t>Качество нашей жизни намного </a:t>
          </a:r>
          <a:r>
            <a:rPr lang="ru-RU" sz="1800" b="1" kern="1200" dirty="0" smtClean="0">
              <a:latin typeface="+mn-lt"/>
              <a:ea typeface="Times New Roman"/>
            </a:rPr>
            <a:t>улучшилось</a:t>
          </a:r>
          <a:endParaRPr lang="ru-RU" sz="1800" b="1" kern="1200" dirty="0">
            <a:latin typeface="+mn-lt"/>
          </a:endParaRPr>
        </a:p>
      </dsp:txBody>
      <dsp:txXfrm>
        <a:off x="380673" y="2641325"/>
        <a:ext cx="7233011" cy="319654"/>
      </dsp:txXfrm>
    </dsp:sp>
    <dsp:sp modelId="{FAE4C661-578C-4CDF-8EBC-D8AD4560CCD4}">
      <dsp:nvSpPr>
        <dsp:cNvPr id="0" name=""/>
        <dsp:cNvSpPr/>
      </dsp:nvSpPr>
      <dsp:spPr>
        <a:xfrm>
          <a:off x="0" y="3355592"/>
          <a:ext cx="7632848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-4710551"/>
              <a:satOff val="-6290"/>
              <a:lumOff val="372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E739BD-D955-4A6A-ACAD-1E6F20910CF2}">
      <dsp:nvSpPr>
        <dsp:cNvPr id="0" name=""/>
        <dsp:cNvSpPr/>
      </dsp:nvSpPr>
      <dsp:spPr>
        <a:xfrm>
          <a:off x="363380" y="3168352"/>
          <a:ext cx="7267597" cy="364360"/>
        </a:xfrm>
        <a:prstGeom prst="roundRect">
          <a:avLst/>
        </a:prstGeom>
        <a:gradFill rotWithShape="0">
          <a:gsLst>
            <a:gs pos="0">
              <a:schemeClr val="accent2">
                <a:hueOff val="-4710551"/>
                <a:satOff val="-6290"/>
                <a:lumOff val="3726"/>
                <a:alphaOff val="0"/>
                <a:tint val="96000"/>
                <a:satMod val="120000"/>
                <a:lumMod val="120000"/>
              </a:schemeClr>
            </a:gs>
            <a:gs pos="100000">
              <a:schemeClr val="accent2">
                <a:hueOff val="-4710551"/>
                <a:satOff val="-6290"/>
                <a:lumOff val="3726"/>
                <a:alphaOff val="0"/>
                <a:shade val="89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1952" tIns="0" rIns="201952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+mn-lt"/>
              <a:ea typeface="Times New Roman"/>
            </a:rPr>
            <a:t>Появилась возможность продолжать трудовую </a:t>
          </a:r>
          <a:r>
            <a:rPr lang="ru-RU" sz="1800" b="1" kern="1200" dirty="0" smtClean="0">
              <a:latin typeface="+mn-lt"/>
              <a:ea typeface="Times New Roman"/>
            </a:rPr>
            <a:t>деятельность</a:t>
          </a:r>
          <a:endParaRPr lang="ru-RU" sz="1800" b="1" kern="1200" dirty="0">
            <a:latin typeface="+mn-lt"/>
          </a:endParaRPr>
        </a:p>
      </dsp:txBody>
      <dsp:txXfrm>
        <a:off x="381167" y="3186139"/>
        <a:ext cx="7232023" cy="3287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2EA68D-3E70-47BE-8D00-BAAF21FA3930}" type="datetimeFigureOut">
              <a:rPr lang="ru-RU" smtClean="0"/>
              <a:t>12.09.2024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1D163-402F-48DE-A2D9-D22FB00939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3819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1D163-402F-48DE-A2D9-D22FB009395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942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33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33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33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33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33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33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0150"/>
            <a:ext cx="7772400" cy="1335081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1"/>
            <a:ext cx="6400800" cy="11049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FB508-F01C-4E66-8AF9-E2CE07440A64}" type="datetime1">
              <a:rPr lang="ru-RU" smtClean="0">
                <a:solidFill>
                  <a:srgbClr val="073E87"/>
                </a:solidFill>
              </a:rPr>
              <a:pPr/>
              <a:t>12.09.2024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srgbClr val="2DA2BF">
                    <a:tint val="20000"/>
                  </a:srgbClr>
                </a:solidFill>
              </a:rPr>
              <a:t>Развитие социального проектного управления к решению задач Регионального</a:t>
            </a:r>
            <a:endParaRPr lang="ru-RU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07DAD-A2CE-4D46-941B-4FFC3EDD44F6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55923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4868D-F5DF-4B7F-8BFB-48C50FFD1866}" type="datetime1">
              <a:rPr lang="ru-RU" smtClean="0">
                <a:solidFill>
                  <a:prstClr val="black"/>
                </a:solidFill>
              </a:rPr>
              <a:pPr/>
              <a:t>12.09.2024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/>
                </a:solidFill>
              </a:rPr>
              <a:t>Развитие социального проектного управления к решению задач Регионального</a:t>
            </a: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07DAD-A2CE-4D46-941B-4FFC3EDD44F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6796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33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F97DA-49E6-45DE-90D7-C5AF2DB09FD7}" type="datetime1">
              <a:rPr lang="ru-RU" smtClean="0">
                <a:solidFill>
                  <a:prstClr val="black"/>
                </a:solidFill>
              </a:rPr>
              <a:pPr/>
              <a:t>12.09.2024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/>
                </a:solidFill>
              </a:rPr>
              <a:t>Развитие социального проектного управления к решению задач Регионального</a:t>
            </a: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07DAD-A2CE-4D46-941B-4FFC3EDD44F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33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33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33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33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33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85850"/>
            <a:ext cx="2057400" cy="3365500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85850"/>
            <a:ext cx="6019800" cy="3365501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1635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734" y="1131592"/>
            <a:ext cx="2458617" cy="1584176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2"/>
          </p:nvPr>
        </p:nvSpPr>
        <p:spPr>
          <a:xfrm>
            <a:off x="3995941" y="267496"/>
            <a:ext cx="4463852" cy="4175919"/>
          </a:xfrm>
        </p:spPr>
        <p:txBody>
          <a:bodyPr/>
          <a:lstStyle>
            <a:lvl1pPr marL="0" indent="0">
              <a:buNone/>
              <a:defRPr/>
            </a:lvl1pPr>
            <a:lvl2pPr marL="457154" indent="0">
              <a:buNone/>
              <a:defRPr/>
            </a:lvl2pPr>
            <a:lvl3pPr marL="914310" indent="0">
              <a:buNone/>
              <a:defRPr/>
            </a:lvl3pPr>
            <a:lvl4pPr marL="1371464" indent="0">
              <a:buNone/>
              <a:defRPr/>
            </a:lvl4pPr>
            <a:lvl5pPr marL="1828619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3"/>
          </p:nvPr>
        </p:nvSpPr>
        <p:spPr>
          <a:xfrm>
            <a:off x="679451" y="4868878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7FCEB-34EE-4273-8A90-18A3950B084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4"/>
          </p:nvPr>
        </p:nvSpPr>
        <p:spPr>
          <a:xfrm>
            <a:off x="611198" y="4443427"/>
            <a:ext cx="2376487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Развитие социального проектного управления к решению задач Регионального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619071"/>
      </p:ext>
    </p:extLst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734" y="1131592"/>
            <a:ext cx="2458617" cy="1584176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2"/>
          </p:nvPr>
        </p:nvSpPr>
        <p:spPr>
          <a:xfrm>
            <a:off x="3995941" y="267496"/>
            <a:ext cx="4463852" cy="4175919"/>
          </a:xfrm>
        </p:spPr>
        <p:txBody>
          <a:bodyPr/>
          <a:lstStyle>
            <a:lvl1pPr marL="0" indent="0">
              <a:buNone/>
              <a:defRPr/>
            </a:lvl1pPr>
            <a:lvl2pPr marL="457154" indent="0">
              <a:buNone/>
              <a:defRPr/>
            </a:lvl2pPr>
            <a:lvl3pPr marL="914310" indent="0">
              <a:buNone/>
              <a:defRPr/>
            </a:lvl3pPr>
            <a:lvl4pPr marL="1371464" indent="0">
              <a:buNone/>
              <a:defRPr/>
            </a:lvl4pPr>
            <a:lvl5pPr marL="1828619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3"/>
          </p:nvPr>
        </p:nvSpPr>
        <p:spPr>
          <a:xfrm>
            <a:off x="679451" y="4868883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68828-0089-4E9D-A57B-202B2D99174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4"/>
          </p:nvPr>
        </p:nvSpPr>
        <p:spPr>
          <a:xfrm>
            <a:off x="611204" y="4443434"/>
            <a:ext cx="2376487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Развитие социального проектного управления к решению задач Регионального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435375"/>
      </p:ext>
    </p:extLst>
  </p:cSld>
  <p:clrMapOvr>
    <a:masterClrMapping/>
  </p:clrMapOvr>
  <p:transition spd="slow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734" y="1131592"/>
            <a:ext cx="2458617" cy="1584176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2"/>
          </p:nvPr>
        </p:nvSpPr>
        <p:spPr>
          <a:xfrm>
            <a:off x="3995941" y="267496"/>
            <a:ext cx="4463852" cy="4175919"/>
          </a:xfrm>
        </p:spPr>
        <p:txBody>
          <a:bodyPr/>
          <a:lstStyle>
            <a:lvl1pPr marL="0" indent="0">
              <a:buNone/>
              <a:defRPr/>
            </a:lvl1pPr>
            <a:lvl2pPr marL="457154" indent="0">
              <a:buNone/>
              <a:defRPr/>
            </a:lvl2pPr>
            <a:lvl3pPr marL="914310" indent="0">
              <a:buNone/>
              <a:defRPr/>
            </a:lvl3pPr>
            <a:lvl4pPr marL="1371464" indent="0">
              <a:buNone/>
              <a:defRPr/>
            </a:lvl4pPr>
            <a:lvl5pPr marL="1828619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3"/>
          </p:nvPr>
        </p:nvSpPr>
        <p:spPr>
          <a:xfrm>
            <a:off x="679451" y="4868883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48859-07A3-4ECE-9399-727E4C73AE9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4"/>
          </p:nvPr>
        </p:nvSpPr>
        <p:spPr>
          <a:xfrm>
            <a:off x="611204" y="4443434"/>
            <a:ext cx="2376487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Развитие социального проектного управления к решению задач Регионального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712925"/>
      </p:ext>
    </p:extLst>
  </p:cSld>
  <p:clrMapOvr>
    <a:masterClrMapping/>
  </p:clrMapOvr>
  <p:transition spd="slow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734" y="1131592"/>
            <a:ext cx="2458617" cy="1584176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2"/>
          </p:nvPr>
        </p:nvSpPr>
        <p:spPr>
          <a:xfrm>
            <a:off x="3995941" y="267496"/>
            <a:ext cx="4463852" cy="4175919"/>
          </a:xfrm>
        </p:spPr>
        <p:txBody>
          <a:bodyPr/>
          <a:lstStyle>
            <a:lvl1pPr marL="0" indent="0">
              <a:buNone/>
              <a:defRPr/>
            </a:lvl1pPr>
            <a:lvl2pPr marL="457154" indent="0">
              <a:buNone/>
              <a:defRPr/>
            </a:lvl2pPr>
            <a:lvl3pPr marL="914310" indent="0">
              <a:buNone/>
              <a:defRPr/>
            </a:lvl3pPr>
            <a:lvl4pPr marL="1371464" indent="0">
              <a:buNone/>
              <a:defRPr/>
            </a:lvl4pPr>
            <a:lvl5pPr marL="1828619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3"/>
          </p:nvPr>
        </p:nvSpPr>
        <p:spPr>
          <a:xfrm>
            <a:off x="679451" y="4868878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65775-99C1-448A-8622-735C25A309D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4"/>
          </p:nvPr>
        </p:nvSpPr>
        <p:spPr>
          <a:xfrm>
            <a:off x="611198" y="4443427"/>
            <a:ext cx="2376487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Развитие социального проектного управления к решению задач Регионального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805960"/>
      </p:ext>
    </p:extLst>
  </p:cSld>
  <p:clrMapOvr>
    <a:masterClrMapping/>
  </p:clrMapOvr>
  <p:transition spd="slow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734" y="1131592"/>
            <a:ext cx="2458617" cy="1584176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2"/>
          </p:nvPr>
        </p:nvSpPr>
        <p:spPr>
          <a:xfrm>
            <a:off x="3995941" y="267496"/>
            <a:ext cx="4463852" cy="4175919"/>
          </a:xfrm>
        </p:spPr>
        <p:txBody>
          <a:bodyPr/>
          <a:lstStyle>
            <a:lvl1pPr marL="0" indent="0">
              <a:buNone/>
              <a:defRPr/>
            </a:lvl1pPr>
            <a:lvl2pPr marL="457154" indent="0">
              <a:buNone/>
              <a:defRPr/>
            </a:lvl2pPr>
            <a:lvl3pPr marL="914310" indent="0">
              <a:buNone/>
              <a:defRPr/>
            </a:lvl3pPr>
            <a:lvl4pPr marL="1371464" indent="0">
              <a:buNone/>
              <a:defRPr/>
            </a:lvl4pPr>
            <a:lvl5pPr marL="1828619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3"/>
          </p:nvPr>
        </p:nvSpPr>
        <p:spPr>
          <a:xfrm>
            <a:off x="679451" y="4868883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19403-AA64-4508-B3C6-9990B1EDD11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4"/>
          </p:nvPr>
        </p:nvSpPr>
        <p:spPr>
          <a:xfrm>
            <a:off x="611204" y="4443434"/>
            <a:ext cx="2376487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Развитие социального проектного управления к решению задач Регионального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993441"/>
      </p:ext>
    </p:extLst>
  </p:cSld>
  <p:clrMapOvr>
    <a:masterClrMapping/>
  </p:clrMapOvr>
  <p:transition spd="slow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734" y="1131592"/>
            <a:ext cx="2458617" cy="1584176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2"/>
          </p:nvPr>
        </p:nvSpPr>
        <p:spPr>
          <a:xfrm>
            <a:off x="3995941" y="267496"/>
            <a:ext cx="4463852" cy="4175919"/>
          </a:xfrm>
        </p:spPr>
        <p:txBody>
          <a:bodyPr/>
          <a:lstStyle>
            <a:lvl1pPr marL="0" indent="0">
              <a:buNone/>
              <a:defRPr/>
            </a:lvl1pPr>
            <a:lvl2pPr marL="457154" indent="0">
              <a:buNone/>
              <a:defRPr/>
            </a:lvl2pPr>
            <a:lvl3pPr marL="914310" indent="0">
              <a:buNone/>
              <a:defRPr/>
            </a:lvl3pPr>
            <a:lvl4pPr marL="1371464" indent="0">
              <a:buNone/>
              <a:defRPr/>
            </a:lvl4pPr>
            <a:lvl5pPr marL="1828619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3"/>
          </p:nvPr>
        </p:nvSpPr>
        <p:spPr>
          <a:xfrm>
            <a:off x="679451" y="4868883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E6369-A6B7-48AA-9BA9-904BFC3430A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4"/>
          </p:nvPr>
        </p:nvSpPr>
        <p:spPr>
          <a:xfrm>
            <a:off x="611204" y="4443434"/>
            <a:ext cx="2376487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Развитие социального проектного управления к решению задач Регионального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267609"/>
      </p:ext>
    </p:extLst>
  </p:cSld>
  <p:clrMapOvr>
    <a:masterClrMapping/>
  </p:clrMapOvr>
  <p:transition spd="slow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734" y="1131592"/>
            <a:ext cx="2458617" cy="1584176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2"/>
          </p:nvPr>
        </p:nvSpPr>
        <p:spPr>
          <a:xfrm>
            <a:off x="3995941" y="267496"/>
            <a:ext cx="4463852" cy="4175919"/>
          </a:xfrm>
        </p:spPr>
        <p:txBody>
          <a:bodyPr/>
          <a:lstStyle>
            <a:lvl1pPr marL="0" indent="0">
              <a:buNone/>
              <a:defRPr/>
            </a:lvl1pPr>
            <a:lvl2pPr marL="457154" indent="0">
              <a:buNone/>
              <a:defRPr/>
            </a:lvl2pPr>
            <a:lvl3pPr marL="914310" indent="0">
              <a:buNone/>
              <a:defRPr/>
            </a:lvl3pPr>
            <a:lvl4pPr marL="1371464" indent="0">
              <a:buNone/>
              <a:defRPr/>
            </a:lvl4pPr>
            <a:lvl5pPr marL="1828619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3"/>
          </p:nvPr>
        </p:nvSpPr>
        <p:spPr>
          <a:xfrm>
            <a:off x="679451" y="4868878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68890-F7A2-4DB8-8F9A-946F670D22C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4"/>
          </p:nvPr>
        </p:nvSpPr>
        <p:spPr>
          <a:xfrm>
            <a:off x="611198" y="4443427"/>
            <a:ext cx="2376487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Развитие социального проектного управления к решению задач Регионального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542116"/>
      </p:ext>
    </p:extLst>
  </p:cSld>
  <p:clrMapOvr>
    <a:masterClrMapping/>
  </p:clrMapOvr>
  <p:transition spd="slow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734" y="1131592"/>
            <a:ext cx="2458617" cy="1584176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2"/>
          </p:nvPr>
        </p:nvSpPr>
        <p:spPr>
          <a:xfrm>
            <a:off x="3995941" y="267496"/>
            <a:ext cx="4463852" cy="4175919"/>
          </a:xfrm>
        </p:spPr>
        <p:txBody>
          <a:bodyPr/>
          <a:lstStyle>
            <a:lvl1pPr marL="0" indent="0">
              <a:buNone/>
              <a:defRPr/>
            </a:lvl1pPr>
            <a:lvl2pPr marL="457154" indent="0">
              <a:buNone/>
              <a:defRPr/>
            </a:lvl2pPr>
            <a:lvl3pPr marL="914310" indent="0">
              <a:buNone/>
              <a:defRPr/>
            </a:lvl3pPr>
            <a:lvl4pPr marL="1371464" indent="0">
              <a:buNone/>
              <a:defRPr/>
            </a:lvl4pPr>
            <a:lvl5pPr marL="1828619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3"/>
          </p:nvPr>
        </p:nvSpPr>
        <p:spPr>
          <a:xfrm>
            <a:off x="679451" y="4868883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2A307-0BB2-4BC1-BB2A-6DAD6012BF3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4"/>
          </p:nvPr>
        </p:nvSpPr>
        <p:spPr>
          <a:xfrm>
            <a:off x="611204" y="4443434"/>
            <a:ext cx="2376487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Развитие социального проектного управления к решению задач Регионального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467386"/>
      </p:ext>
    </p:extLst>
  </p:cSld>
  <p:clrMapOvr>
    <a:masterClrMapping/>
  </p:clrMapOvr>
  <p:transition spd="slow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5065C-B53E-4E14-9E2E-48DA4B2FFCA5}" type="datetime1">
              <a:rPr lang="ru-RU" smtClean="0">
                <a:solidFill>
                  <a:prstClr val="black"/>
                </a:solidFill>
              </a:rPr>
              <a:pPr/>
              <a:t>12.09.2024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/>
                </a:solidFill>
              </a:rPr>
              <a:t>Развитие социального проектного управления к решению задач Регионального</a:t>
            </a: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07DAD-A2CE-4D46-941B-4FFC3EDD44F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76564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734" y="1131592"/>
            <a:ext cx="2458617" cy="1584176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2"/>
          </p:nvPr>
        </p:nvSpPr>
        <p:spPr>
          <a:xfrm>
            <a:off x="3995941" y="267496"/>
            <a:ext cx="4463852" cy="4175919"/>
          </a:xfrm>
        </p:spPr>
        <p:txBody>
          <a:bodyPr/>
          <a:lstStyle>
            <a:lvl1pPr marL="0" indent="0">
              <a:buNone/>
              <a:defRPr/>
            </a:lvl1pPr>
            <a:lvl2pPr marL="457154" indent="0">
              <a:buNone/>
              <a:defRPr/>
            </a:lvl2pPr>
            <a:lvl3pPr marL="914310" indent="0">
              <a:buNone/>
              <a:defRPr/>
            </a:lvl3pPr>
            <a:lvl4pPr marL="1371464" indent="0">
              <a:buNone/>
              <a:defRPr/>
            </a:lvl4pPr>
            <a:lvl5pPr marL="1828619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3"/>
          </p:nvPr>
        </p:nvSpPr>
        <p:spPr>
          <a:xfrm>
            <a:off x="679451" y="4868883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E3FBB-BB10-40E6-9366-B88399C6D4B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4"/>
          </p:nvPr>
        </p:nvSpPr>
        <p:spPr>
          <a:xfrm>
            <a:off x="611204" y="4443434"/>
            <a:ext cx="2376487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Развитие социального проектного управления к решению задач Регионального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062889"/>
      </p:ext>
    </p:extLst>
  </p:cSld>
  <p:clrMapOvr>
    <a:masterClrMapping/>
  </p:clrMapOvr>
  <p:transition spd="slow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734" y="1131592"/>
            <a:ext cx="2458617" cy="1584176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2"/>
          </p:nvPr>
        </p:nvSpPr>
        <p:spPr>
          <a:xfrm>
            <a:off x="3995941" y="267496"/>
            <a:ext cx="4463852" cy="4175919"/>
          </a:xfrm>
        </p:spPr>
        <p:txBody>
          <a:bodyPr/>
          <a:lstStyle>
            <a:lvl1pPr marL="0" indent="0">
              <a:buNone/>
              <a:defRPr/>
            </a:lvl1pPr>
            <a:lvl2pPr marL="457154" indent="0">
              <a:buNone/>
              <a:defRPr/>
            </a:lvl2pPr>
            <a:lvl3pPr marL="914310" indent="0">
              <a:buNone/>
              <a:defRPr/>
            </a:lvl3pPr>
            <a:lvl4pPr marL="1371464" indent="0">
              <a:buNone/>
              <a:defRPr/>
            </a:lvl4pPr>
            <a:lvl5pPr marL="1828619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3"/>
          </p:nvPr>
        </p:nvSpPr>
        <p:spPr>
          <a:xfrm>
            <a:off x="679451" y="4868898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5786E2-C912-4BA0-A645-B60171A3A7B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4"/>
          </p:nvPr>
        </p:nvSpPr>
        <p:spPr>
          <a:xfrm>
            <a:off x="611198" y="4443449"/>
            <a:ext cx="2376487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Развитие социального проектного управления к решению задач Регионального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246930"/>
      </p:ext>
    </p:extLst>
  </p:cSld>
  <p:clrMapOvr>
    <a:masterClrMapping/>
  </p:clrMapOvr>
  <p:transition spd="slow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734" y="1131592"/>
            <a:ext cx="2458617" cy="1584176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2"/>
          </p:nvPr>
        </p:nvSpPr>
        <p:spPr>
          <a:xfrm>
            <a:off x="3995941" y="267496"/>
            <a:ext cx="4463852" cy="4175919"/>
          </a:xfrm>
        </p:spPr>
        <p:txBody>
          <a:bodyPr/>
          <a:lstStyle>
            <a:lvl1pPr marL="0" indent="0">
              <a:buNone/>
              <a:defRPr/>
            </a:lvl1pPr>
            <a:lvl2pPr marL="457154" indent="0">
              <a:buNone/>
              <a:defRPr/>
            </a:lvl2pPr>
            <a:lvl3pPr marL="914310" indent="0">
              <a:buNone/>
              <a:defRPr/>
            </a:lvl3pPr>
            <a:lvl4pPr marL="1371464" indent="0">
              <a:buNone/>
              <a:defRPr/>
            </a:lvl4pPr>
            <a:lvl5pPr marL="1828619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3"/>
          </p:nvPr>
        </p:nvSpPr>
        <p:spPr>
          <a:xfrm>
            <a:off x="679451" y="4868905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8D53D9-0689-4643-B8F7-2FAF4136931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4"/>
          </p:nvPr>
        </p:nvSpPr>
        <p:spPr>
          <a:xfrm>
            <a:off x="611204" y="4443454"/>
            <a:ext cx="2376487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Развитие социального проектного управления к решению задач Регионального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43858"/>
      </p:ext>
    </p:extLst>
  </p:cSld>
  <p:clrMapOvr>
    <a:masterClrMapping/>
  </p:clrMapOvr>
  <p:transition spd="slow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734" y="1131592"/>
            <a:ext cx="2458617" cy="1584176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2"/>
          </p:nvPr>
        </p:nvSpPr>
        <p:spPr>
          <a:xfrm>
            <a:off x="3995941" y="267496"/>
            <a:ext cx="4463852" cy="4175919"/>
          </a:xfrm>
        </p:spPr>
        <p:txBody>
          <a:bodyPr/>
          <a:lstStyle>
            <a:lvl1pPr marL="0" indent="0">
              <a:buNone/>
              <a:defRPr/>
            </a:lvl1pPr>
            <a:lvl2pPr marL="457154" indent="0">
              <a:buNone/>
              <a:defRPr/>
            </a:lvl2pPr>
            <a:lvl3pPr marL="914310" indent="0">
              <a:buNone/>
              <a:defRPr/>
            </a:lvl3pPr>
            <a:lvl4pPr marL="1371464" indent="0">
              <a:buNone/>
              <a:defRPr/>
            </a:lvl4pPr>
            <a:lvl5pPr marL="1828619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3"/>
          </p:nvPr>
        </p:nvSpPr>
        <p:spPr>
          <a:xfrm>
            <a:off x="679451" y="4868905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FDE73-9548-42FF-87C8-BB04A4C0115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4"/>
          </p:nvPr>
        </p:nvSpPr>
        <p:spPr>
          <a:xfrm>
            <a:off x="611204" y="4443454"/>
            <a:ext cx="2376487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Развитие социального проектного управления к решению задач Регионального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169627"/>
      </p:ext>
    </p:extLst>
  </p:cSld>
  <p:clrMapOvr>
    <a:masterClrMapping/>
  </p:clrMapOvr>
  <p:transition spd="slow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734" y="1131592"/>
            <a:ext cx="2458617" cy="1584176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2"/>
          </p:nvPr>
        </p:nvSpPr>
        <p:spPr>
          <a:xfrm>
            <a:off x="3995941" y="267496"/>
            <a:ext cx="4463852" cy="4175919"/>
          </a:xfrm>
        </p:spPr>
        <p:txBody>
          <a:bodyPr/>
          <a:lstStyle>
            <a:lvl1pPr marL="0" indent="0">
              <a:buNone/>
              <a:defRPr/>
            </a:lvl1pPr>
            <a:lvl2pPr marL="457154" indent="0">
              <a:buNone/>
              <a:defRPr/>
            </a:lvl2pPr>
            <a:lvl3pPr marL="914310" indent="0">
              <a:buNone/>
              <a:defRPr/>
            </a:lvl3pPr>
            <a:lvl4pPr marL="1371464" indent="0">
              <a:buNone/>
              <a:defRPr/>
            </a:lvl4pPr>
            <a:lvl5pPr marL="1828619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3"/>
          </p:nvPr>
        </p:nvSpPr>
        <p:spPr>
          <a:xfrm>
            <a:off x="679451" y="4868906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529BF-3357-4DC5-84B2-FE7DF6907EF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4"/>
          </p:nvPr>
        </p:nvSpPr>
        <p:spPr>
          <a:xfrm>
            <a:off x="611198" y="4443456"/>
            <a:ext cx="2376487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Развитие социального проектного управления к решению задач Регионального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131176"/>
      </p:ext>
    </p:extLst>
  </p:cSld>
  <p:clrMapOvr>
    <a:masterClrMapping/>
  </p:clrMapOvr>
  <p:transition spd="slow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734" y="1131592"/>
            <a:ext cx="2458617" cy="1584176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2"/>
          </p:nvPr>
        </p:nvSpPr>
        <p:spPr>
          <a:xfrm>
            <a:off x="3995941" y="267496"/>
            <a:ext cx="4463852" cy="4175919"/>
          </a:xfrm>
        </p:spPr>
        <p:txBody>
          <a:bodyPr/>
          <a:lstStyle>
            <a:lvl1pPr marL="0" indent="0">
              <a:buNone/>
              <a:defRPr/>
            </a:lvl1pPr>
            <a:lvl2pPr marL="457154" indent="0">
              <a:buNone/>
              <a:defRPr/>
            </a:lvl2pPr>
            <a:lvl3pPr marL="914310" indent="0">
              <a:buNone/>
              <a:defRPr/>
            </a:lvl3pPr>
            <a:lvl4pPr marL="1371464" indent="0">
              <a:buNone/>
              <a:defRPr/>
            </a:lvl4pPr>
            <a:lvl5pPr marL="1828619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3"/>
          </p:nvPr>
        </p:nvSpPr>
        <p:spPr>
          <a:xfrm>
            <a:off x="679451" y="4868911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5C8D9-A9EF-4E00-9DE0-5EC9FDCB67F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4"/>
          </p:nvPr>
        </p:nvSpPr>
        <p:spPr>
          <a:xfrm>
            <a:off x="611204" y="4443462"/>
            <a:ext cx="2376487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Развитие социального проектного управления к решению задач Регионального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358015"/>
      </p:ext>
    </p:extLst>
  </p:cSld>
  <p:clrMapOvr>
    <a:masterClrMapping/>
  </p:clrMapOvr>
  <p:transition spd="slow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734" y="1131592"/>
            <a:ext cx="2458617" cy="1584176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2"/>
          </p:nvPr>
        </p:nvSpPr>
        <p:spPr>
          <a:xfrm>
            <a:off x="3995941" y="267496"/>
            <a:ext cx="4463852" cy="4175919"/>
          </a:xfrm>
        </p:spPr>
        <p:txBody>
          <a:bodyPr/>
          <a:lstStyle>
            <a:lvl1pPr marL="0" indent="0">
              <a:buNone/>
              <a:defRPr/>
            </a:lvl1pPr>
            <a:lvl2pPr marL="457154" indent="0">
              <a:buNone/>
              <a:defRPr/>
            </a:lvl2pPr>
            <a:lvl3pPr marL="914310" indent="0">
              <a:buNone/>
              <a:defRPr/>
            </a:lvl3pPr>
            <a:lvl4pPr marL="1371464" indent="0">
              <a:buNone/>
              <a:defRPr/>
            </a:lvl4pPr>
            <a:lvl5pPr marL="1828619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3"/>
          </p:nvPr>
        </p:nvSpPr>
        <p:spPr>
          <a:xfrm>
            <a:off x="679451" y="4868911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0D24D6-36D7-48D0-95E6-81FD6B126BF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4"/>
          </p:nvPr>
        </p:nvSpPr>
        <p:spPr>
          <a:xfrm>
            <a:off x="611204" y="4443462"/>
            <a:ext cx="2376487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Развитие социального проектного управления к решению задач Регионального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988635"/>
      </p:ext>
    </p:extLst>
  </p:cSld>
  <p:clrMapOvr>
    <a:masterClrMapping/>
  </p:clrMapOvr>
  <p:transition spd="slow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734" y="1131592"/>
            <a:ext cx="2458617" cy="1584176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2"/>
          </p:nvPr>
        </p:nvSpPr>
        <p:spPr>
          <a:xfrm>
            <a:off x="3995941" y="267496"/>
            <a:ext cx="4463852" cy="4175919"/>
          </a:xfrm>
        </p:spPr>
        <p:txBody>
          <a:bodyPr/>
          <a:lstStyle>
            <a:lvl1pPr marL="0" indent="0">
              <a:buNone/>
              <a:defRPr/>
            </a:lvl1pPr>
            <a:lvl2pPr marL="457154" indent="0">
              <a:buNone/>
              <a:defRPr/>
            </a:lvl2pPr>
            <a:lvl3pPr marL="914310" indent="0">
              <a:buNone/>
              <a:defRPr/>
            </a:lvl3pPr>
            <a:lvl4pPr marL="1371464" indent="0">
              <a:buNone/>
              <a:defRPr/>
            </a:lvl4pPr>
            <a:lvl5pPr marL="1828619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3"/>
          </p:nvPr>
        </p:nvSpPr>
        <p:spPr>
          <a:xfrm>
            <a:off x="679451" y="4868909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4D73C-6F9E-45E0-BF14-C77751D6751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4"/>
          </p:nvPr>
        </p:nvSpPr>
        <p:spPr>
          <a:xfrm>
            <a:off x="611198" y="4443458"/>
            <a:ext cx="2376487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Развитие социального проектного управления к решению задач Регионального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670448"/>
      </p:ext>
    </p:extLst>
  </p:cSld>
  <p:clrMapOvr>
    <a:masterClrMapping/>
  </p:clrMapOvr>
  <p:transition spd="slow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734" y="1131592"/>
            <a:ext cx="2458617" cy="1584176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2"/>
          </p:nvPr>
        </p:nvSpPr>
        <p:spPr>
          <a:xfrm>
            <a:off x="3995941" y="267496"/>
            <a:ext cx="4463852" cy="4175919"/>
          </a:xfrm>
        </p:spPr>
        <p:txBody>
          <a:bodyPr/>
          <a:lstStyle>
            <a:lvl1pPr marL="0" indent="0">
              <a:buNone/>
              <a:defRPr/>
            </a:lvl1pPr>
            <a:lvl2pPr marL="457154" indent="0">
              <a:buNone/>
              <a:defRPr/>
            </a:lvl2pPr>
            <a:lvl3pPr marL="914310" indent="0">
              <a:buNone/>
              <a:defRPr/>
            </a:lvl3pPr>
            <a:lvl4pPr marL="1371464" indent="0">
              <a:buNone/>
              <a:defRPr/>
            </a:lvl4pPr>
            <a:lvl5pPr marL="1828619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3"/>
          </p:nvPr>
        </p:nvSpPr>
        <p:spPr>
          <a:xfrm>
            <a:off x="679451" y="4868915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27D6C-C2F5-431D-9949-5F3C6E2F2E1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4"/>
          </p:nvPr>
        </p:nvSpPr>
        <p:spPr>
          <a:xfrm>
            <a:off x="611214" y="4443465"/>
            <a:ext cx="2376487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Развитие социального проектного управления к решению задач Регионального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589701"/>
      </p:ext>
    </p:extLst>
  </p:cSld>
  <p:clrMapOvr>
    <a:masterClrMapping/>
  </p:clrMapOvr>
  <p:transition spd="slow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734" y="1131592"/>
            <a:ext cx="2458617" cy="1584176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2"/>
          </p:nvPr>
        </p:nvSpPr>
        <p:spPr>
          <a:xfrm>
            <a:off x="3995941" y="267496"/>
            <a:ext cx="4463852" cy="4175919"/>
          </a:xfrm>
        </p:spPr>
        <p:txBody>
          <a:bodyPr/>
          <a:lstStyle>
            <a:lvl1pPr marL="0" indent="0">
              <a:buNone/>
              <a:defRPr/>
            </a:lvl1pPr>
            <a:lvl2pPr marL="457154" indent="0">
              <a:buNone/>
              <a:defRPr/>
            </a:lvl2pPr>
            <a:lvl3pPr marL="914310" indent="0">
              <a:buNone/>
              <a:defRPr/>
            </a:lvl3pPr>
            <a:lvl4pPr marL="1371464" indent="0">
              <a:buNone/>
              <a:defRPr/>
            </a:lvl4pPr>
            <a:lvl5pPr marL="1828619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3"/>
          </p:nvPr>
        </p:nvSpPr>
        <p:spPr>
          <a:xfrm>
            <a:off x="679451" y="4868915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CF4C18-F3ED-4339-8343-A5B2F744E9A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4"/>
          </p:nvPr>
        </p:nvSpPr>
        <p:spPr>
          <a:xfrm>
            <a:off x="611214" y="4443465"/>
            <a:ext cx="2376487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Развитие социального проектного управления к решению задач Регионального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965836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3552444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33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9" y="3152694"/>
            <a:ext cx="2876429" cy="535520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33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3056467"/>
            <a:ext cx="5544515" cy="637604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33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3065672"/>
            <a:ext cx="5467980" cy="580704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33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3055631"/>
            <a:ext cx="3308000" cy="488662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33"/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3043916"/>
            <a:ext cx="8723376" cy="997406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33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1847670"/>
            <a:ext cx="7772400" cy="1143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078086"/>
            <a:ext cx="6417734" cy="70485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D331E-1411-4606-9409-D406E1C3139A}" type="datetime1">
              <a:rPr lang="ru-RU" smtClean="0">
                <a:solidFill>
                  <a:prstClr val="white"/>
                </a:solidFill>
              </a:rPr>
              <a:pPr/>
              <a:t>12.09.2024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white"/>
                </a:solidFill>
              </a:rPr>
              <a:t>Развитие социального проектного управления к решению задач Регионального</a:t>
            </a: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07DAD-A2CE-4D46-941B-4FFC3EDD44F6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61947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734" y="1131592"/>
            <a:ext cx="2458617" cy="1584176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2"/>
          </p:nvPr>
        </p:nvSpPr>
        <p:spPr>
          <a:xfrm>
            <a:off x="3995941" y="267496"/>
            <a:ext cx="4463852" cy="4175919"/>
          </a:xfrm>
        </p:spPr>
        <p:txBody>
          <a:bodyPr/>
          <a:lstStyle>
            <a:lvl1pPr marL="0" indent="0">
              <a:buNone/>
              <a:defRPr/>
            </a:lvl1pPr>
            <a:lvl2pPr marL="457154" indent="0">
              <a:buNone/>
              <a:defRPr/>
            </a:lvl2pPr>
            <a:lvl3pPr marL="914310" indent="0">
              <a:buNone/>
              <a:defRPr/>
            </a:lvl3pPr>
            <a:lvl4pPr marL="1371464" indent="0">
              <a:buNone/>
              <a:defRPr/>
            </a:lvl4pPr>
            <a:lvl5pPr marL="1828619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3"/>
          </p:nvPr>
        </p:nvSpPr>
        <p:spPr>
          <a:xfrm>
            <a:off x="679451" y="4868910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6137B-5810-46DD-B78F-FE43CAAB5A9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4"/>
          </p:nvPr>
        </p:nvSpPr>
        <p:spPr>
          <a:xfrm>
            <a:off x="611198" y="4443459"/>
            <a:ext cx="2376487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Развитие социального проектного управления к решению задач Регионального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79310"/>
      </p:ext>
    </p:extLst>
  </p:cSld>
  <p:clrMapOvr>
    <a:masterClrMapping/>
  </p:clrMapOvr>
  <p:transition spd="slow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734" y="1131592"/>
            <a:ext cx="2458617" cy="1584176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2"/>
          </p:nvPr>
        </p:nvSpPr>
        <p:spPr>
          <a:xfrm>
            <a:off x="3995941" y="267496"/>
            <a:ext cx="4463852" cy="4175919"/>
          </a:xfrm>
        </p:spPr>
        <p:txBody>
          <a:bodyPr/>
          <a:lstStyle>
            <a:lvl1pPr marL="0" indent="0">
              <a:buNone/>
              <a:defRPr/>
            </a:lvl1pPr>
            <a:lvl2pPr marL="457154" indent="0">
              <a:buNone/>
              <a:defRPr/>
            </a:lvl2pPr>
            <a:lvl3pPr marL="914310" indent="0">
              <a:buNone/>
              <a:defRPr/>
            </a:lvl3pPr>
            <a:lvl4pPr marL="1371464" indent="0">
              <a:buNone/>
              <a:defRPr/>
            </a:lvl4pPr>
            <a:lvl5pPr marL="1828619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3"/>
          </p:nvPr>
        </p:nvSpPr>
        <p:spPr>
          <a:xfrm>
            <a:off x="679451" y="4868915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72906-7D5D-48BE-A7CF-C3DECBB1409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4"/>
          </p:nvPr>
        </p:nvSpPr>
        <p:spPr>
          <a:xfrm>
            <a:off x="611214" y="4443466"/>
            <a:ext cx="2376487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Развитие социального проектного управления к решению задач Регионального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883500"/>
      </p:ext>
    </p:extLst>
  </p:cSld>
  <p:clrMapOvr>
    <a:masterClrMapping/>
  </p:clrMapOvr>
  <p:transition spd="slow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734" y="1131592"/>
            <a:ext cx="2458617" cy="1584176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2"/>
          </p:nvPr>
        </p:nvSpPr>
        <p:spPr>
          <a:xfrm>
            <a:off x="3995941" y="267496"/>
            <a:ext cx="4463852" cy="4175919"/>
          </a:xfrm>
        </p:spPr>
        <p:txBody>
          <a:bodyPr/>
          <a:lstStyle>
            <a:lvl1pPr marL="0" indent="0">
              <a:buNone/>
              <a:defRPr/>
            </a:lvl1pPr>
            <a:lvl2pPr marL="457154" indent="0">
              <a:buNone/>
              <a:defRPr/>
            </a:lvl2pPr>
            <a:lvl3pPr marL="914310" indent="0">
              <a:buNone/>
              <a:defRPr/>
            </a:lvl3pPr>
            <a:lvl4pPr marL="1371464" indent="0">
              <a:buNone/>
              <a:defRPr/>
            </a:lvl4pPr>
            <a:lvl5pPr marL="1828619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3"/>
          </p:nvPr>
        </p:nvSpPr>
        <p:spPr>
          <a:xfrm>
            <a:off x="679451" y="4868915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70025F-119E-458C-8938-BA6DE0AA9AD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4"/>
          </p:nvPr>
        </p:nvSpPr>
        <p:spPr>
          <a:xfrm>
            <a:off x="611214" y="4443466"/>
            <a:ext cx="2376487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Развитие социального проектного управления к решению задач Регионального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901360"/>
      </p:ext>
    </p:extLst>
  </p:cSld>
  <p:clrMapOvr>
    <a:masterClrMapping/>
  </p:clrMapOvr>
  <p:transition spd="slow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734" y="1131592"/>
            <a:ext cx="2458617" cy="1584176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2"/>
          </p:nvPr>
        </p:nvSpPr>
        <p:spPr>
          <a:xfrm>
            <a:off x="3995941" y="267496"/>
            <a:ext cx="4463852" cy="4175919"/>
          </a:xfrm>
        </p:spPr>
        <p:txBody>
          <a:bodyPr/>
          <a:lstStyle>
            <a:lvl1pPr marL="0" indent="0">
              <a:buNone/>
              <a:defRPr/>
            </a:lvl1pPr>
            <a:lvl2pPr marL="457154" indent="0">
              <a:buNone/>
              <a:defRPr/>
            </a:lvl2pPr>
            <a:lvl3pPr marL="914310" indent="0">
              <a:buNone/>
              <a:defRPr/>
            </a:lvl3pPr>
            <a:lvl4pPr marL="1371464" indent="0">
              <a:buNone/>
              <a:defRPr/>
            </a:lvl4pPr>
            <a:lvl5pPr marL="1828619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3"/>
          </p:nvPr>
        </p:nvSpPr>
        <p:spPr>
          <a:xfrm>
            <a:off x="679451" y="4868906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9B1BA-5418-4C62-80F8-0AA4458BDDF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4"/>
          </p:nvPr>
        </p:nvSpPr>
        <p:spPr>
          <a:xfrm>
            <a:off x="611198" y="4443457"/>
            <a:ext cx="2376487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Развитие социального проектного управления к решению задач Регионального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250131"/>
      </p:ext>
    </p:extLst>
  </p:cSld>
  <p:clrMapOvr>
    <a:masterClrMapping/>
  </p:clrMapOvr>
  <p:transition spd="slow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734" y="1131592"/>
            <a:ext cx="2458617" cy="1584176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2"/>
          </p:nvPr>
        </p:nvSpPr>
        <p:spPr>
          <a:xfrm>
            <a:off x="3995941" y="267496"/>
            <a:ext cx="4463852" cy="4175919"/>
          </a:xfrm>
        </p:spPr>
        <p:txBody>
          <a:bodyPr/>
          <a:lstStyle>
            <a:lvl1pPr marL="0" indent="0">
              <a:buNone/>
              <a:defRPr/>
            </a:lvl1pPr>
            <a:lvl2pPr marL="457154" indent="0">
              <a:buNone/>
              <a:defRPr/>
            </a:lvl2pPr>
            <a:lvl3pPr marL="914310" indent="0">
              <a:buNone/>
              <a:defRPr/>
            </a:lvl3pPr>
            <a:lvl4pPr marL="1371464" indent="0">
              <a:buNone/>
              <a:defRPr/>
            </a:lvl4pPr>
            <a:lvl5pPr marL="1828619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3"/>
          </p:nvPr>
        </p:nvSpPr>
        <p:spPr>
          <a:xfrm>
            <a:off x="679451" y="4868913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1196D-66C1-4BC7-BC4F-B6D9CC695E6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4"/>
          </p:nvPr>
        </p:nvSpPr>
        <p:spPr>
          <a:xfrm>
            <a:off x="611204" y="4443462"/>
            <a:ext cx="2376487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Развитие социального проектного управления к решению задач Регионального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745363"/>
      </p:ext>
    </p:extLst>
  </p:cSld>
  <p:clrMapOvr>
    <a:masterClrMapping/>
  </p:clrMapOvr>
  <p:transition spd="slow"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734" y="1131592"/>
            <a:ext cx="2458617" cy="1584176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2"/>
          </p:nvPr>
        </p:nvSpPr>
        <p:spPr>
          <a:xfrm>
            <a:off x="3995941" y="267496"/>
            <a:ext cx="4463852" cy="4175919"/>
          </a:xfrm>
        </p:spPr>
        <p:txBody>
          <a:bodyPr/>
          <a:lstStyle>
            <a:lvl1pPr marL="0" indent="0">
              <a:buNone/>
              <a:defRPr/>
            </a:lvl1pPr>
            <a:lvl2pPr marL="457154" indent="0">
              <a:buNone/>
              <a:defRPr/>
            </a:lvl2pPr>
            <a:lvl3pPr marL="914310" indent="0">
              <a:buNone/>
              <a:defRPr/>
            </a:lvl3pPr>
            <a:lvl4pPr marL="1371464" indent="0">
              <a:buNone/>
              <a:defRPr/>
            </a:lvl4pPr>
            <a:lvl5pPr marL="1828619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3"/>
          </p:nvPr>
        </p:nvSpPr>
        <p:spPr>
          <a:xfrm>
            <a:off x="679451" y="4868913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1043E-7A1E-4647-8C6F-AA4C88B2E5A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4"/>
          </p:nvPr>
        </p:nvSpPr>
        <p:spPr>
          <a:xfrm>
            <a:off x="611204" y="4443462"/>
            <a:ext cx="2376487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Развитие социального проектного управления к решению задач Регионального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493884"/>
      </p:ext>
    </p:extLst>
  </p:cSld>
  <p:clrMapOvr>
    <a:masterClrMapping/>
  </p:clrMapOvr>
  <p:transition spd="slow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00152"/>
            <a:ext cx="7772400" cy="1335081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1"/>
            <a:ext cx="6400800" cy="11049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1D3F7-D710-475B-B295-C466E53AA313}" type="datetime1">
              <a:rPr lang="ru-RU" smtClean="0">
                <a:solidFill>
                  <a:srgbClr val="073E87"/>
                </a:solidFill>
              </a:rPr>
              <a:pPr/>
              <a:t>12.09.2024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76253-CABE-4C79-8DAE-9CA67A0D09F4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5259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35ACA-458E-444C-92BB-3DEBC690ADF4}" type="datetime1">
              <a:rPr lang="ru-RU" smtClean="0">
                <a:solidFill>
                  <a:srgbClr val="073E87"/>
                </a:solidFill>
              </a:rPr>
              <a:pPr/>
              <a:t>12.09.2024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76253-CABE-4C79-8DAE-9CA67A0D09F4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600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3552444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48" y="3152695"/>
            <a:ext cx="2876429" cy="535520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3056467"/>
            <a:ext cx="5544515" cy="637604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3065672"/>
            <a:ext cx="5467980" cy="580704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3055632"/>
            <a:ext cx="3308000" cy="488662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3043918"/>
            <a:ext cx="8723376" cy="997406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1847670"/>
            <a:ext cx="7772400" cy="1143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078094"/>
            <a:ext cx="6417734" cy="70485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B4DBA-3995-4CD1-A482-B73E1F6EFEDC}" type="datetime1">
              <a:rPr lang="ru-RU" smtClean="0">
                <a:solidFill>
                  <a:srgbClr val="073E87"/>
                </a:solidFill>
              </a:rPr>
              <a:pPr/>
              <a:t>12.09.2024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76253-CABE-4C79-8DAE-9CA67A0D09F4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1238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E6E1F-A4C2-415A-ABD4-954EE13EBDEB}" type="datetime1">
              <a:rPr lang="ru-RU" smtClean="0">
                <a:solidFill>
                  <a:srgbClr val="073E87"/>
                </a:solidFill>
              </a:rPr>
              <a:pPr/>
              <a:t>12.09.2024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76253-CABE-4C79-8DAE-9CA67A0D09F4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009394"/>
            <a:ext cx="3822192" cy="25854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09394"/>
            <a:ext cx="3822192" cy="25854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28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398A-2E6C-4E5A-B440-CCF2A0F6B533}" type="datetime1">
              <a:rPr lang="ru-RU" smtClean="0">
                <a:solidFill>
                  <a:prstClr val="white"/>
                </a:solidFill>
              </a:rPr>
              <a:pPr/>
              <a:t>12.09.2024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white"/>
                </a:solidFill>
              </a:rPr>
              <a:t>Развитие социального проектного управления к решению задач Регионального</a:t>
            </a: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07DAD-A2CE-4D46-941B-4FFC3EDD44F6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009394"/>
            <a:ext cx="3822192" cy="25854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09394"/>
            <a:ext cx="3822192" cy="258546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18439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5" y="2571751"/>
            <a:ext cx="3820055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1751"/>
            <a:ext cx="3822192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4786-80BE-4B15-9794-CAF9973B0BAB}" type="datetime1">
              <a:rPr lang="ru-RU" smtClean="0">
                <a:solidFill>
                  <a:srgbClr val="073E87"/>
                </a:solidFill>
              </a:rPr>
              <a:pPr/>
              <a:t>12.09.2024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76253-CABE-4C79-8DAE-9CA67A0D09F4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2220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8E0D5-B3B9-4644-8473-81F148790987}" type="datetime1">
              <a:rPr lang="ru-RU" smtClean="0">
                <a:solidFill>
                  <a:srgbClr val="073E87"/>
                </a:solidFill>
              </a:rPr>
              <a:pPr/>
              <a:t>12.09.2024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76253-CABE-4C79-8DAE-9CA67A0D09F4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73107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535645"/>
            <a:ext cx="8723376" cy="997406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EDAA9-6513-43BC-9AA4-4B7AD95E191F}" type="datetime1">
              <a:rPr lang="ru-RU" smtClean="0">
                <a:solidFill>
                  <a:srgbClr val="073E87"/>
                </a:solidFill>
              </a:rPr>
              <a:pPr/>
              <a:t>12.09.2024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76253-CABE-4C79-8DAE-9CA67A0D09F4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0998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29870-853E-42CC-BCAC-CB4D3F3FD65F}" type="datetime1">
              <a:rPr lang="ru-RU" smtClean="0">
                <a:solidFill>
                  <a:srgbClr val="073E87"/>
                </a:solidFill>
              </a:rPr>
              <a:pPr/>
              <a:t>12.09.2024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76253-CABE-4C79-8DAE-9CA67A0D09F4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686069"/>
            <a:ext cx="3352800" cy="142875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714500"/>
            <a:ext cx="3352800" cy="939546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371600"/>
            <a:ext cx="3904076" cy="28575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4872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75" y="254001"/>
            <a:ext cx="3812645" cy="1822451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45" y="2089150"/>
            <a:ext cx="3818467" cy="18161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F5AF3-BEBD-4599-B8E3-CC0629627DCF}" type="datetime1">
              <a:rPr lang="ru-RU" smtClean="0">
                <a:solidFill>
                  <a:srgbClr val="073E87"/>
                </a:solidFill>
              </a:rPr>
              <a:pPr/>
              <a:t>12.09.2024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76253-CABE-4C79-8DAE-9CA67A0D09F4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028700"/>
            <a:ext cx="3566160" cy="219456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3621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1221A-F1EF-47D6-9F81-B33B3D5DC264}" type="datetime1">
              <a:rPr lang="ru-RU" smtClean="0">
                <a:solidFill>
                  <a:srgbClr val="073E87"/>
                </a:solidFill>
              </a:rPr>
              <a:pPr/>
              <a:t>12.09.2024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76253-CABE-4C79-8DAE-9CA67A0D09F4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5176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55320-E69E-4807-A305-B6D393BC2F3F}" type="datetime1">
              <a:rPr lang="ru-RU" smtClean="0">
                <a:solidFill>
                  <a:srgbClr val="073E87"/>
                </a:solidFill>
              </a:rPr>
              <a:pPr/>
              <a:t>12.09.2024</a:t>
            </a:fld>
            <a:endParaRPr lang="ru-RU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76253-CABE-4C79-8DAE-9CA67A0D09F4}" type="slidenum">
              <a:rPr lang="ru-RU" smtClean="0">
                <a:solidFill>
                  <a:srgbClr val="073E87"/>
                </a:solidFill>
              </a:rPr>
              <a:pPr/>
              <a:t>‹#›</a:t>
            </a:fld>
            <a:endParaRPr lang="ru-RU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85850"/>
            <a:ext cx="2057400" cy="3365500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85859"/>
            <a:ext cx="6019800" cy="3365501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312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732" y="1131592"/>
            <a:ext cx="2458616" cy="1584176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2"/>
          </p:nvPr>
        </p:nvSpPr>
        <p:spPr>
          <a:xfrm>
            <a:off x="3995938" y="267494"/>
            <a:ext cx="4463852" cy="4175919"/>
          </a:xfrm>
        </p:spPr>
        <p:txBody>
          <a:bodyPr/>
          <a:lstStyle>
            <a:lvl1pPr marL="0" indent="0">
              <a:buNone/>
              <a:defRPr/>
            </a:lvl1pPr>
            <a:lvl2pPr marL="457189" indent="0">
              <a:buNone/>
              <a:defRPr/>
            </a:lvl2pPr>
            <a:lvl3pPr marL="914378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3"/>
          </p:nvPr>
        </p:nvSpPr>
        <p:spPr>
          <a:xfrm>
            <a:off x="679450" y="4868889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488CC-6AEA-4439-A437-A857D08F616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4"/>
          </p:nvPr>
        </p:nvSpPr>
        <p:spPr>
          <a:xfrm>
            <a:off x="611198" y="4443439"/>
            <a:ext cx="2376487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ТРО ВПП «ЕДИНАЯ РОССИЯ»</a:t>
            </a:r>
          </a:p>
        </p:txBody>
      </p:sp>
    </p:spTree>
    <p:extLst>
      <p:ext uri="{BB962C8B-B14F-4D97-AF65-F5344CB8AC3E}">
        <p14:creationId xmlns:p14="http://schemas.microsoft.com/office/powerpoint/2010/main" val="147855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732" y="1131592"/>
            <a:ext cx="2458616" cy="1584176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2"/>
          </p:nvPr>
        </p:nvSpPr>
        <p:spPr>
          <a:xfrm>
            <a:off x="3995938" y="267494"/>
            <a:ext cx="4463852" cy="4175919"/>
          </a:xfrm>
        </p:spPr>
        <p:txBody>
          <a:bodyPr/>
          <a:lstStyle>
            <a:lvl1pPr marL="0" indent="0">
              <a:buNone/>
              <a:defRPr/>
            </a:lvl1pPr>
            <a:lvl2pPr marL="457189" indent="0">
              <a:buNone/>
              <a:defRPr/>
            </a:lvl2pPr>
            <a:lvl3pPr marL="914378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3"/>
          </p:nvPr>
        </p:nvSpPr>
        <p:spPr>
          <a:xfrm>
            <a:off x="679450" y="4868895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488CC-6AEA-4439-A437-A857D08F616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4"/>
          </p:nvPr>
        </p:nvSpPr>
        <p:spPr>
          <a:xfrm>
            <a:off x="611201" y="4443445"/>
            <a:ext cx="2376487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ТРО ВПП «ЕДИНАЯ РОССИЯ»</a:t>
            </a:r>
          </a:p>
        </p:txBody>
      </p:sp>
    </p:spTree>
    <p:extLst>
      <p:ext uri="{BB962C8B-B14F-4D97-AF65-F5344CB8AC3E}">
        <p14:creationId xmlns:p14="http://schemas.microsoft.com/office/powerpoint/2010/main" val="79278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732" y="1131592"/>
            <a:ext cx="2458616" cy="1584176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2"/>
          </p:nvPr>
        </p:nvSpPr>
        <p:spPr>
          <a:xfrm>
            <a:off x="3995938" y="267494"/>
            <a:ext cx="4463852" cy="4175919"/>
          </a:xfrm>
        </p:spPr>
        <p:txBody>
          <a:bodyPr/>
          <a:lstStyle>
            <a:lvl1pPr marL="0" indent="0">
              <a:buNone/>
              <a:defRPr/>
            </a:lvl1pPr>
            <a:lvl2pPr marL="457189" indent="0">
              <a:buNone/>
              <a:defRPr/>
            </a:lvl2pPr>
            <a:lvl3pPr marL="914378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3"/>
          </p:nvPr>
        </p:nvSpPr>
        <p:spPr>
          <a:xfrm>
            <a:off x="679450" y="4868895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488CC-6AEA-4439-A437-A857D08F616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4"/>
          </p:nvPr>
        </p:nvSpPr>
        <p:spPr>
          <a:xfrm>
            <a:off x="611201" y="4443445"/>
            <a:ext cx="2376487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ТРО ВПП «ЕДИНАЯ РОССИЯ»</a:t>
            </a:r>
          </a:p>
        </p:txBody>
      </p:sp>
    </p:spTree>
    <p:extLst>
      <p:ext uri="{BB962C8B-B14F-4D97-AF65-F5344CB8AC3E}">
        <p14:creationId xmlns:p14="http://schemas.microsoft.com/office/powerpoint/2010/main" val="121594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3" y="2571751"/>
            <a:ext cx="3820055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008585"/>
            <a:ext cx="3822192" cy="47982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71751"/>
            <a:ext cx="3822192" cy="202287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464AA-0932-4691-A2A0-DEC430D72DD7}" type="datetime1">
              <a:rPr lang="ru-RU" smtClean="0">
                <a:solidFill>
                  <a:prstClr val="black"/>
                </a:solidFill>
              </a:rPr>
              <a:pPr/>
              <a:t>12.09.2024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/>
                </a:solidFill>
              </a:rPr>
              <a:t>Развитие социального проектного управления к решению задач Регионального</a:t>
            </a: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07DAD-A2CE-4D46-941B-4FFC3EDD44F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22101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732" y="1131592"/>
            <a:ext cx="2458616" cy="1584176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2"/>
          </p:nvPr>
        </p:nvSpPr>
        <p:spPr>
          <a:xfrm>
            <a:off x="3995938" y="267494"/>
            <a:ext cx="4463852" cy="4175919"/>
          </a:xfrm>
        </p:spPr>
        <p:txBody>
          <a:bodyPr/>
          <a:lstStyle>
            <a:lvl1pPr marL="0" indent="0">
              <a:buNone/>
              <a:defRPr/>
            </a:lvl1pPr>
            <a:lvl2pPr marL="457189" indent="0">
              <a:buNone/>
              <a:defRPr/>
            </a:lvl2pPr>
            <a:lvl3pPr marL="914378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3"/>
          </p:nvPr>
        </p:nvSpPr>
        <p:spPr>
          <a:xfrm>
            <a:off x="679450" y="4868896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488CC-6AEA-4439-A437-A857D08F616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4"/>
          </p:nvPr>
        </p:nvSpPr>
        <p:spPr>
          <a:xfrm>
            <a:off x="611198" y="4443446"/>
            <a:ext cx="2376487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ТРО ВПП «ЕДИНАЯ РОССИЯ»</a:t>
            </a:r>
          </a:p>
        </p:txBody>
      </p:sp>
    </p:spTree>
    <p:extLst>
      <p:ext uri="{BB962C8B-B14F-4D97-AF65-F5344CB8AC3E}">
        <p14:creationId xmlns:p14="http://schemas.microsoft.com/office/powerpoint/2010/main" val="3522332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732" y="1131592"/>
            <a:ext cx="2458616" cy="1584176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2"/>
          </p:nvPr>
        </p:nvSpPr>
        <p:spPr>
          <a:xfrm>
            <a:off x="3995938" y="267494"/>
            <a:ext cx="4463852" cy="4175919"/>
          </a:xfrm>
        </p:spPr>
        <p:txBody>
          <a:bodyPr/>
          <a:lstStyle>
            <a:lvl1pPr marL="0" indent="0">
              <a:buNone/>
              <a:defRPr/>
            </a:lvl1pPr>
            <a:lvl2pPr marL="457189" indent="0">
              <a:buNone/>
              <a:defRPr/>
            </a:lvl2pPr>
            <a:lvl3pPr marL="914378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3"/>
          </p:nvPr>
        </p:nvSpPr>
        <p:spPr>
          <a:xfrm>
            <a:off x="679450" y="4868902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488CC-6AEA-4439-A437-A857D08F616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4"/>
          </p:nvPr>
        </p:nvSpPr>
        <p:spPr>
          <a:xfrm>
            <a:off x="611201" y="4443452"/>
            <a:ext cx="2376487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ТРО ВПП «ЕДИНАЯ РОССИЯ»</a:t>
            </a:r>
          </a:p>
        </p:txBody>
      </p:sp>
    </p:spTree>
    <p:extLst>
      <p:ext uri="{BB962C8B-B14F-4D97-AF65-F5344CB8AC3E}">
        <p14:creationId xmlns:p14="http://schemas.microsoft.com/office/powerpoint/2010/main" val="167595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732" y="1131592"/>
            <a:ext cx="2458616" cy="1584176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2"/>
          </p:nvPr>
        </p:nvSpPr>
        <p:spPr>
          <a:xfrm>
            <a:off x="3995938" y="267494"/>
            <a:ext cx="4463852" cy="4175919"/>
          </a:xfrm>
        </p:spPr>
        <p:txBody>
          <a:bodyPr/>
          <a:lstStyle>
            <a:lvl1pPr marL="0" indent="0">
              <a:buNone/>
              <a:defRPr/>
            </a:lvl1pPr>
            <a:lvl2pPr marL="457189" indent="0">
              <a:buNone/>
              <a:defRPr/>
            </a:lvl2pPr>
            <a:lvl3pPr marL="914378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3"/>
          </p:nvPr>
        </p:nvSpPr>
        <p:spPr>
          <a:xfrm>
            <a:off x="679450" y="4868902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488CC-6AEA-4439-A437-A857D08F616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4"/>
          </p:nvPr>
        </p:nvSpPr>
        <p:spPr>
          <a:xfrm>
            <a:off x="611201" y="4443452"/>
            <a:ext cx="2376487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ТРО ВПП «ЕДИНАЯ РОССИЯ»</a:t>
            </a:r>
          </a:p>
        </p:txBody>
      </p:sp>
    </p:spTree>
    <p:extLst>
      <p:ext uri="{BB962C8B-B14F-4D97-AF65-F5344CB8AC3E}">
        <p14:creationId xmlns:p14="http://schemas.microsoft.com/office/powerpoint/2010/main" val="315180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732" y="1131592"/>
            <a:ext cx="2458616" cy="1584176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2"/>
          </p:nvPr>
        </p:nvSpPr>
        <p:spPr>
          <a:xfrm>
            <a:off x="3995938" y="267494"/>
            <a:ext cx="4463852" cy="4175919"/>
          </a:xfrm>
        </p:spPr>
        <p:txBody>
          <a:bodyPr/>
          <a:lstStyle>
            <a:lvl1pPr marL="0" indent="0">
              <a:buNone/>
              <a:defRPr/>
            </a:lvl1pPr>
            <a:lvl2pPr marL="457189" indent="0">
              <a:buNone/>
              <a:defRPr/>
            </a:lvl2pPr>
            <a:lvl3pPr marL="914378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3"/>
          </p:nvPr>
        </p:nvSpPr>
        <p:spPr>
          <a:xfrm>
            <a:off x="679450" y="4868899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488CC-6AEA-4439-A437-A857D08F616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4"/>
          </p:nvPr>
        </p:nvSpPr>
        <p:spPr>
          <a:xfrm>
            <a:off x="611198" y="4443449"/>
            <a:ext cx="2376487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ТРО ВПП «ЕДИНАЯ РОССИЯ»</a:t>
            </a:r>
          </a:p>
        </p:txBody>
      </p:sp>
    </p:spTree>
    <p:extLst>
      <p:ext uri="{BB962C8B-B14F-4D97-AF65-F5344CB8AC3E}">
        <p14:creationId xmlns:p14="http://schemas.microsoft.com/office/powerpoint/2010/main" val="126489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732" y="1131592"/>
            <a:ext cx="2458616" cy="1584176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2"/>
          </p:nvPr>
        </p:nvSpPr>
        <p:spPr>
          <a:xfrm>
            <a:off x="3995938" y="267494"/>
            <a:ext cx="4463852" cy="4175919"/>
          </a:xfrm>
        </p:spPr>
        <p:txBody>
          <a:bodyPr/>
          <a:lstStyle>
            <a:lvl1pPr marL="0" indent="0">
              <a:buNone/>
              <a:defRPr/>
            </a:lvl1pPr>
            <a:lvl2pPr marL="457189" indent="0">
              <a:buNone/>
              <a:defRPr/>
            </a:lvl2pPr>
            <a:lvl3pPr marL="914378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3"/>
          </p:nvPr>
        </p:nvSpPr>
        <p:spPr>
          <a:xfrm>
            <a:off x="679450" y="4868905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488CC-6AEA-4439-A437-A857D08F616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4"/>
          </p:nvPr>
        </p:nvSpPr>
        <p:spPr>
          <a:xfrm>
            <a:off x="611211" y="4443455"/>
            <a:ext cx="2376487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ТРО ВПП «ЕДИНАЯ РОССИЯ»</a:t>
            </a:r>
          </a:p>
        </p:txBody>
      </p:sp>
    </p:spTree>
    <p:extLst>
      <p:ext uri="{BB962C8B-B14F-4D97-AF65-F5344CB8AC3E}">
        <p14:creationId xmlns:p14="http://schemas.microsoft.com/office/powerpoint/2010/main" val="293566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732" y="1131592"/>
            <a:ext cx="2458616" cy="1584176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2"/>
          </p:nvPr>
        </p:nvSpPr>
        <p:spPr>
          <a:xfrm>
            <a:off x="3995938" y="267494"/>
            <a:ext cx="4463852" cy="4175919"/>
          </a:xfrm>
        </p:spPr>
        <p:txBody>
          <a:bodyPr/>
          <a:lstStyle>
            <a:lvl1pPr marL="0" indent="0">
              <a:buNone/>
              <a:defRPr/>
            </a:lvl1pPr>
            <a:lvl2pPr marL="457189" indent="0">
              <a:buNone/>
              <a:defRPr/>
            </a:lvl2pPr>
            <a:lvl3pPr marL="914378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3"/>
          </p:nvPr>
        </p:nvSpPr>
        <p:spPr>
          <a:xfrm>
            <a:off x="679450" y="4868905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488CC-6AEA-4439-A437-A857D08F616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4"/>
          </p:nvPr>
        </p:nvSpPr>
        <p:spPr>
          <a:xfrm>
            <a:off x="611211" y="4443455"/>
            <a:ext cx="2376487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ТРО ВПП «ЕДИНАЯ РОССИЯ»</a:t>
            </a:r>
          </a:p>
        </p:txBody>
      </p:sp>
    </p:spTree>
    <p:extLst>
      <p:ext uri="{BB962C8B-B14F-4D97-AF65-F5344CB8AC3E}">
        <p14:creationId xmlns:p14="http://schemas.microsoft.com/office/powerpoint/2010/main" val="3129572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732" y="1131592"/>
            <a:ext cx="2458616" cy="1584176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2"/>
          </p:nvPr>
        </p:nvSpPr>
        <p:spPr>
          <a:xfrm>
            <a:off x="3995938" y="267494"/>
            <a:ext cx="4463852" cy="4175919"/>
          </a:xfrm>
        </p:spPr>
        <p:txBody>
          <a:bodyPr/>
          <a:lstStyle>
            <a:lvl1pPr marL="0" indent="0">
              <a:buNone/>
              <a:defRPr/>
            </a:lvl1pPr>
            <a:lvl2pPr marL="457189" indent="0">
              <a:buNone/>
              <a:defRPr/>
            </a:lvl2pPr>
            <a:lvl3pPr marL="914378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3"/>
          </p:nvPr>
        </p:nvSpPr>
        <p:spPr>
          <a:xfrm>
            <a:off x="679450" y="4868900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488CC-6AEA-4439-A437-A857D08F616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4"/>
          </p:nvPr>
        </p:nvSpPr>
        <p:spPr>
          <a:xfrm>
            <a:off x="611198" y="4443450"/>
            <a:ext cx="2376487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ТРО ВПП «ЕДИНАЯ РОССИЯ»</a:t>
            </a:r>
          </a:p>
        </p:txBody>
      </p:sp>
    </p:spTree>
    <p:extLst>
      <p:ext uri="{BB962C8B-B14F-4D97-AF65-F5344CB8AC3E}">
        <p14:creationId xmlns:p14="http://schemas.microsoft.com/office/powerpoint/2010/main" val="277583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732" y="1131592"/>
            <a:ext cx="2458616" cy="1584176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2"/>
          </p:nvPr>
        </p:nvSpPr>
        <p:spPr>
          <a:xfrm>
            <a:off x="3995938" y="267494"/>
            <a:ext cx="4463852" cy="4175919"/>
          </a:xfrm>
        </p:spPr>
        <p:txBody>
          <a:bodyPr/>
          <a:lstStyle>
            <a:lvl1pPr marL="0" indent="0">
              <a:buNone/>
              <a:defRPr/>
            </a:lvl1pPr>
            <a:lvl2pPr marL="457189" indent="0">
              <a:buNone/>
              <a:defRPr/>
            </a:lvl2pPr>
            <a:lvl3pPr marL="914378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3"/>
          </p:nvPr>
        </p:nvSpPr>
        <p:spPr>
          <a:xfrm>
            <a:off x="679450" y="4868906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488CC-6AEA-4439-A437-A857D08F616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4"/>
          </p:nvPr>
        </p:nvSpPr>
        <p:spPr>
          <a:xfrm>
            <a:off x="611211" y="4443456"/>
            <a:ext cx="2376487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ТРО ВПП «ЕДИНАЯ РОССИЯ»</a:t>
            </a:r>
          </a:p>
        </p:txBody>
      </p:sp>
    </p:spTree>
    <p:extLst>
      <p:ext uri="{BB962C8B-B14F-4D97-AF65-F5344CB8AC3E}">
        <p14:creationId xmlns:p14="http://schemas.microsoft.com/office/powerpoint/2010/main" val="280004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732" y="1131592"/>
            <a:ext cx="2458616" cy="1584176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2"/>
          </p:nvPr>
        </p:nvSpPr>
        <p:spPr>
          <a:xfrm>
            <a:off x="3995938" y="267494"/>
            <a:ext cx="4463852" cy="4175919"/>
          </a:xfrm>
        </p:spPr>
        <p:txBody>
          <a:bodyPr/>
          <a:lstStyle>
            <a:lvl1pPr marL="0" indent="0">
              <a:buNone/>
              <a:defRPr/>
            </a:lvl1pPr>
            <a:lvl2pPr marL="457189" indent="0">
              <a:buNone/>
              <a:defRPr/>
            </a:lvl2pPr>
            <a:lvl3pPr marL="914378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3"/>
          </p:nvPr>
        </p:nvSpPr>
        <p:spPr>
          <a:xfrm>
            <a:off x="679450" y="4868906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488CC-6AEA-4439-A437-A857D08F616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4"/>
          </p:nvPr>
        </p:nvSpPr>
        <p:spPr>
          <a:xfrm>
            <a:off x="611211" y="4443456"/>
            <a:ext cx="2376487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ТРО ВПП «ЕДИНАЯ РОССИЯ»</a:t>
            </a:r>
          </a:p>
        </p:txBody>
      </p:sp>
    </p:spTree>
    <p:extLst>
      <p:ext uri="{BB962C8B-B14F-4D97-AF65-F5344CB8AC3E}">
        <p14:creationId xmlns:p14="http://schemas.microsoft.com/office/powerpoint/2010/main" val="246122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732" y="1131592"/>
            <a:ext cx="2458616" cy="1584176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2"/>
          </p:nvPr>
        </p:nvSpPr>
        <p:spPr>
          <a:xfrm>
            <a:off x="3995938" y="267494"/>
            <a:ext cx="4463852" cy="4175919"/>
          </a:xfrm>
        </p:spPr>
        <p:txBody>
          <a:bodyPr/>
          <a:lstStyle>
            <a:lvl1pPr marL="0" indent="0">
              <a:buNone/>
              <a:defRPr/>
            </a:lvl1pPr>
            <a:lvl2pPr marL="457189" indent="0">
              <a:buNone/>
              <a:defRPr/>
            </a:lvl2pPr>
            <a:lvl3pPr marL="914378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3"/>
          </p:nvPr>
        </p:nvSpPr>
        <p:spPr>
          <a:xfrm>
            <a:off x="679450" y="4868897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488CC-6AEA-4439-A437-A857D08F616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4"/>
          </p:nvPr>
        </p:nvSpPr>
        <p:spPr>
          <a:xfrm>
            <a:off x="611198" y="4443447"/>
            <a:ext cx="2376487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ТРО ВПП «ЕДИНАЯ РОССИЯ»</a:t>
            </a:r>
          </a:p>
        </p:txBody>
      </p:sp>
    </p:spTree>
    <p:extLst>
      <p:ext uri="{BB962C8B-B14F-4D97-AF65-F5344CB8AC3E}">
        <p14:creationId xmlns:p14="http://schemas.microsoft.com/office/powerpoint/2010/main" val="424303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77AFA-6AA2-4A53-9CCA-527D9E51098E}" type="datetime1">
              <a:rPr lang="ru-RU" smtClean="0">
                <a:solidFill>
                  <a:prstClr val="white"/>
                </a:solidFill>
              </a:rPr>
              <a:pPr/>
              <a:t>12.09.2024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white"/>
                </a:solidFill>
              </a:rPr>
              <a:t>Развитие социального проектного управления к решению задач Регионального</a:t>
            </a: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07DAD-A2CE-4D46-941B-4FFC3EDD44F6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07423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732" y="1131592"/>
            <a:ext cx="2458616" cy="1584176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2"/>
          </p:nvPr>
        </p:nvSpPr>
        <p:spPr>
          <a:xfrm>
            <a:off x="3995938" y="267494"/>
            <a:ext cx="4463852" cy="4175919"/>
          </a:xfrm>
        </p:spPr>
        <p:txBody>
          <a:bodyPr/>
          <a:lstStyle>
            <a:lvl1pPr marL="0" indent="0">
              <a:buNone/>
              <a:defRPr/>
            </a:lvl1pPr>
            <a:lvl2pPr marL="457189" indent="0">
              <a:buNone/>
              <a:defRPr/>
            </a:lvl2pPr>
            <a:lvl3pPr marL="914378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3"/>
          </p:nvPr>
        </p:nvSpPr>
        <p:spPr>
          <a:xfrm>
            <a:off x="679450" y="4868903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488CC-6AEA-4439-A437-A857D08F616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4"/>
          </p:nvPr>
        </p:nvSpPr>
        <p:spPr>
          <a:xfrm>
            <a:off x="611201" y="4443453"/>
            <a:ext cx="2376487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ТРО ВПП «ЕДИНАЯ РОССИЯ»</a:t>
            </a:r>
          </a:p>
        </p:txBody>
      </p:sp>
    </p:spTree>
    <p:extLst>
      <p:ext uri="{BB962C8B-B14F-4D97-AF65-F5344CB8AC3E}">
        <p14:creationId xmlns:p14="http://schemas.microsoft.com/office/powerpoint/2010/main" val="236543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732" y="1131592"/>
            <a:ext cx="2458616" cy="1584176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quarter" idx="12"/>
          </p:nvPr>
        </p:nvSpPr>
        <p:spPr>
          <a:xfrm>
            <a:off x="3995938" y="267494"/>
            <a:ext cx="4463852" cy="4175919"/>
          </a:xfrm>
        </p:spPr>
        <p:txBody>
          <a:bodyPr/>
          <a:lstStyle>
            <a:lvl1pPr marL="0" indent="0">
              <a:buNone/>
              <a:defRPr/>
            </a:lvl1pPr>
            <a:lvl2pPr marL="457189" indent="0">
              <a:buNone/>
              <a:defRPr/>
            </a:lvl2pPr>
            <a:lvl3pPr marL="914378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3"/>
          </p:nvPr>
        </p:nvSpPr>
        <p:spPr>
          <a:xfrm>
            <a:off x="679450" y="4868903"/>
            <a:ext cx="2133600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488CC-6AEA-4439-A437-A857D08F616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12.09.2024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4"/>
          </p:nvPr>
        </p:nvSpPr>
        <p:spPr>
          <a:xfrm>
            <a:off x="611201" y="4443453"/>
            <a:ext cx="2376487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ТРО ВПП «ЕДИНАЯ РОССИЯ»</a:t>
            </a:r>
          </a:p>
        </p:txBody>
      </p:sp>
    </p:spTree>
    <p:extLst>
      <p:ext uri="{BB962C8B-B14F-4D97-AF65-F5344CB8AC3E}">
        <p14:creationId xmlns:p14="http://schemas.microsoft.com/office/powerpoint/2010/main" val="401001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3517-2763-4527-97EE-DC2DA2934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5010-6D60-4286-936C-D5D8FB3F29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0767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3517-2763-4527-97EE-DC2DA2934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5010-6D60-4286-936C-D5D8FB3F29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383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3517-2763-4527-97EE-DC2DA2934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5010-6D60-4286-936C-D5D8FB3F29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7337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3517-2763-4527-97EE-DC2DA2934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5010-6D60-4286-936C-D5D8FB3F29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5249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3517-2763-4527-97EE-DC2DA2934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5010-6D60-4286-936C-D5D8FB3F29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22900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3517-2763-4527-97EE-DC2DA2934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5010-6D60-4286-936C-D5D8FB3F29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53328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3517-2763-4527-97EE-DC2DA2934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5010-6D60-4286-936C-D5D8FB3F29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91658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3517-2763-4527-97EE-DC2DA2934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5010-6D60-4286-936C-D5D8FB3F29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179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33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7406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33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33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33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33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33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0FBD1-95D2-4B5E-AEC8-D9A6BAEC89FF}" type="datetime1">
              <a:rPr lang="ru-RU" smtClean="0">
                <a:solidFill>
                  <a:prstClr val="black"/>
                </a:solidFill>
              </a:rPr>
              <a:pPr/>
              <a:t>12.09.2024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/>
                </a:solidFill>
              </a:rPr>
              <a:t>Развитие социального проектного управления к решению задач Регионального</a:t>
            </a: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07DAD-A2CE-4D46-941B-4FFC3EDD44F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28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3517-2763-4527-97EE-DC2DA2934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5010-6D60-4286-936C-D5D8FB3F29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16038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3517-2763-4527-97EE-DC2DA2934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5010-6D60-4286-936C-D5D8FB3F29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6127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B3517-2763-4527-97EE-DC2DA2934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D75010-6D60-4286-936C-D5D8FB3F29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746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1069848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33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8D6F2-FCA1-4DA4-B8CE-F7B7FC87FA5F}" type="datetime1">
              <a:rPr lang="ru-RU" smtClean="0">
                <a:solidFill>
                  <a:prstClr val="black"/>
                </a:solidFill>
              </a:rPr>
              <a:pPr/>
              <a:t>12.09.2024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black"/>
                </a:solidFill>
              </a:rPr>
              <a:t>Развитие социального проектного управления к решению задач Регионального</a:t>
            </a: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07DAD-A2CE-4D46-941B-4FFC3EDD44F6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686050"/>
            <a:ext cx="3352800" cy="142875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535643"/>
            <a:ext cx="8723376" cy="998685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33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33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33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33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33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1714500"/>
            <a:ext cx="3352800" cy="939546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371600"/>
            <a:ext cx="3904076" cy="28575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03839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171450"/>
            <a:ext cx="8695944" cy="452628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33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4015472"/>
            <a:ext cx="8723376" cy="998685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33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33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33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33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33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6" y="254000"/>
            <a:ext cx="3812645" cy="1822451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4" y="2089150"/>
            <a:ext cx="3818467" cy="18161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4DE18-D99B-435D-A89D-573CBE7AA85D}" type="datetime1">
              <a:rPr lang="ru-RU" smtClean="0">
                <a:solidFill>
                  <a:prstClr val="white"/>
                </a:solidFill>
              </a:rPr>
              <a:pPr/>
              <a:t>12.09.2024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solidFill>
                  <a:prstClr val="white"/>
                </a:solidFill>
              </a:rPr>
              <a:t>Развитие социального проектного управления к решению задач Регионального</a:t>
            </a: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07DAD-A2CE-4D46-941B-4FFC3EDD44F6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028700"/>
            <a:ext cx="3566160" cy="219456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68585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26" Type="http://schemas.openxmlformats.org/officeDocument/2006/relationships/slideLayout" Target="../slideLayouts/slideLayout61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5" Type="http://schemas.openxmlformats.org/officeDocument/2006/relationships/slideLayout" Target="../slideLayouts/slideLayout60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2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Relationship Id="rId27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185166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33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259572"/>
            <a:ext cx="8723376" cy="997406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33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33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33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33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333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939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4687623"/>
            <a:ext cx="378669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 defTabSz="685800"/>
            <a:fld id="{3122374C-3CF6-42A9-9C26-DDA88B6CBBD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12.09.2024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4687623"/>
            <a:ext cx="378669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4687623"/>
            <a:ext cx="116182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 defTabSz="685800"/>
            <a:fld id="{3FC63D4B-068F-4848-8A26-B2646A257EA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006600"/>
            <a:ext cx="7408333" cy="2588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909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</p:sldLayoutIdLst>
  <p:transition spd="slow">
    <p:wipe dir="r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171450"/>
            <a:ext cx="8695944" cy="185166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259572"/>
            <a:ext cx="8723376" cy="997406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53746"/>
            <a:ext cx="8229600" cy="9395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4687623"/>
            <a:ext cx="378669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9" y="4687623"/>
            <a:ext cx="378669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4687623"/>
            <a:ext cx="116182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8" y="2006600"/>
            <a:ext cx="7408333" cy="2588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967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  <p:sldLayoutId id="2147483714" r:id="rId18"/>
    <p:sldLayoutId id="2147483715" r:id="rId19"/>
    <p:sldLayoutId id="2147483716" r:id="rId20"/>
    <p:sldLayoutId id="2147483717" r:id="rId21"/>
    <p:sldLayoutId id="2147483718" r:id="rId22"/>
    <p:sldLayoutId id="2147483719" r:id="rId23"/>
    <p:sldLayoutId id="2147483720" r:id="rId24"/>
    <p:sldLayoutId id="2147483721" r:id="rId25"/>
    <p:sldLayoutId id="2147483722" r:id="rId2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50000">
              <a:schemeClr val="bg1">
                <a:lumMod val="95000"/>
              </a:schemeClr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B7B3517-2763-4527-97EE-DC2DA293440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12.09.2024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9D75010-6D60-4286-936C-D5D8FB3F2911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36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2.jpeg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15566"/>
            <a:ext cx="7772400" cy="1335081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Социально-значимый проект «Университет третьего возраста»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2859782"/>
            <a:ext cx="4712568" cy="1104900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b="1" dirty="0" smtClean="0"/>
              <a:t>Мишина Л.Н., Председатель правления Регионального отделения Общероссийской общественной организации «Союз пенсионеров России» по Республике Татарстан</a:t>
            </a:r>
            <a:endParaRPr lang="ru-RU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4772027"/>
            <a:ext cx="9153526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55" y="244016"/>
            <a:ext cx="720080" cy="592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725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4772027"/>
            <a:ext cx="9153526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95486"/>
            <a:ext cx="8712968" cy="640816"/>
          </a:xfrm>
          <a:prstGeom prst="rect">
            <a:avLst/>
          </a:prstGeom>
          <a:solidFill>
            <a:schemeClr val="accent1">
              <a:lumMod val="75000"/>
              <a:alpha val="46000"/>
            </a:schemeClr>
          </a:solidFill>
        </p:spPr>
        <p:txBody>
          <a:bodyPr wrap="square" lIns="91420" tIns="45711" rIns="91420" bIns="45711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200" b="1" dirty="0">
                <a:solidFill>
                  <a:prstClr val="white"/>
                </a:solidFill>
              </a:rPr>
              <a:t>Социальный результат обучения по оценке  выпускников Университета третьего возраста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77338707"/>
              </p:ext>
            </p:extLst>
          </p:nvPr>
        </p:nvGraphicFramePr>
        <p:xfrm>
          <a:off x="683568" y="990827"/>
          <a:ext cx="7632848" cy="3775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55" y="244016"/>
            <a:ext cx="720080" cy="592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676456" y="4506965"/>
            <a:ext cx="419332" cy="30777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ru-RU"/>
            </a:defPPr>
            <a:lvl1pPr algn="r" defTabSz="914333" fontAlgn="base">
              <a:spcBef>
                <a:spcPct val="0"/>
              </a:spcBef>
              <a:spcAft>
                <a:spcPct val="0"/>
              </a:spcAft>
              <a:defRPr sz="1400" b="1" ker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defRPr>
            </a:lvl1pPr>
          </a:lstStyle>
          <a:p>
            <a:r>
              <a:rPr lang="ru-RU" dirty="0" smtClean="0"/>
              <a:t>1</a:t>
            </a:r>
            <a:r>
              <a:rPr lang="en-US" dirty="0"/>
              <a:t>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21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Прямоугольник 126"/>
          <p:cNvSpPr/>
          <p:nvPr/>
        </p:nvSpPr>
        <p:spPr>
          <a:xfrm>
            <a:off x="251522" y="195486"/>
            <a:ext cx="8619625" cy="344692"/>
          </a:xfrm>
          <a:prstGeom prst="rect">
            <a:avLst/>
          </a:prstGeom>
          <a:solidFill>
            <a:schemeClr val="accent1">
              <a:lumMod val="75000"/>
              <a:alpha val="46000"/>
            </a:schemeClr>
          </a:solidFill>
        </p:spPr>
        <p:txBody>
          <a:bodyPr wrap="square" lIns="91420" tIns="45711" rIns="91420" bIns="45711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dirty="0" smtClean="0">
                <a:solidFill>
                  <a:prstClr val="white"/>
                </a:solidFill>
              </a:rPr>
              <a:t>Образование пожилых- людей это:</a:t>
            </a:r>
            <a:endParaRPr lang="ru-RU" sz="2000" b="1" dirty="0">
              <a:solidFill>
                <a:prstClr val="white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1" y="4772027"/>
            <a:ext cx="9153526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55" y="244016"/>
            <a:ext cx="720080" cy="592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9573" y="988516"/>
            <a:ext cx="8712918" cy="417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  <a:defRPr/>
            </a:pPr>
            <a:r>
              <a:rPr lang="ru-RU" sz="2000" b="1" dirty="0">
                <a:solidFill>
                  <a:srgbClr val="002060"/>
                </a:solidFill>
                <a:ea typeface="Calibri"/>
                <a:cs typeface="Times New Roman"/>
              </a:rPr>
              <a:t>Первоочередной фактор развития здорового образа жизни;</a:t>
            </a:r>
          </a:p>
          <a:p>
            <a:pPr marL="641276" lvl="1" indent="-285750" algn="just" defTabSz="91421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  <a:tabLst>
                <a:tab pos="625345" algn="l"/>
              </a:tabLst>
              <a:defRPr/>
            </a:pPr>
            <a:r>
              <a:rPr lang="ru-RU" b="1" dirty="0">
                <a:solidFill>
                  <a:srgbClr val="4F81BD">
                    <a:lumMod val="75000"/>
                  </a:srgbClr>
                </a:solidFill>
                <a:ea typeface="Calibri"/>
                <a:cs typeface="Times New Roman"/>
              </a:rPr>
              <a:t>Ключевой аспект сохранения способности участвовать в различных сферах жизни общества;</a:t>
            </a:r>
          </a:p>
          <a:p>
            <a:pPr marL="342900" indent="-342900" algn="just">
              <a:buFont typeface="Wingdings" pitchFamily="2" charset="2"/>
              <a:buChar char="v"/>
              <a:defRPr/>
            </a:pPr>
            <a:r>
              <a:rPr lang="ru-RU" sz="2000" b="1" dirty="0" smtClean="0">
                <a:solidFill>
                  <a:srgbClr val="002060"/>
                </a:solidFill>
                <a:ea typeface="Calibri"/>
                <a:cs typeface="Times New Roman"/>
              </a:rPr>
              <a:t>Повышение </a:t>
            </a:r>
            <a:r>
              <a:rPr lang="ru-RU" sz="2000" b="1" dirty="0">
                <a:solidFill>
                  <a:srgbClr val="002060"/>
                </a:solidFill>
                <a:ea typeface="Calibri"/>
                <a:cs typeface="Times New Roman"/>
              </a:rPr>
              <a:t>способности понимания и интерпретации фактов, идей, ситуаций, изменений;</a:t>
            </a:r>
          </a:p>
          <a:p>
            <a:pPr marL="641276" lvl="1" indent="-285750" algn="just" defTabSz="914210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  <a:tabLst>
                <a:tab pos="625345" algn="l"/>
              </a:tabLst>
            </a:pPr>
            <a:r>
              <a:rPr lang="ru-RU" b="1" dirty="0">
                <a:solidFill>
                  <a:srgbClr val="4F81BD">
                    <a:lumMod val="75000"/>
                  </a:srgbClr>
                </a:solidFill>
                <a:ea typeface="Calibri"/>
                <a:cs typeface="Times New Roman"/>
              </a:rPr>
              <a:t>Возможность лучше интегрироваться в сообщество за счет развития коммуникативных навыков, общения и участия в коллективе;</a:t>
            </a:r>
          </a:p>
          <a:p>
            <a:pPr marL="342900" indent="-342900" algn="just">
              <a:buFont typeface="Wingdings" pitchFamily="2" charset="2"/>
              <a:buChar char="v"/>
              <a:defRPr/>
            </a:pPr>
            <a:r>
              <a:rPr lang="ru-RU" sz="2000" b="1" dirty="0" smtClean="0">
                <a:solidFill>
                  <a:srgbClr val="002060"/>
                </a:solidFill>
                <a:ea typeface="Calibri"/>
                <a:cs typeface="Times New Roman"/>
              </a:rPr>
              <a:t>Содействие </a:t>
            </a:r>
            <a:r>
              <a:rPr lang="ru-RU" sz="2000" b="1" dirty="0">
                <a:solidFill>
                  <a:srgbClr val="002060"/>
                </a:solidFill>
                <a:ea typeface="Calibri"/>
                <a:cs typeface="Times New Roman"/>
              </a:rPr>
              <a:t>росту индивидуальной и коллективной уверенности в</a:t>
            </a:r>
          </a:p>
          <a:p>
            <a:pPr marL="360363" algn="just">
              <a:defRPr/>
            </a:pPr>
            <a:r>
              <a:rPr lang="ru-RU" sz="2000" b="1" dirty="0">
                <a:solidFill>
                  <a:srgbClr val="002060"/>
                </a:solidFill>
                <a:ea typeface="Calibri"/>
                <a:cs typeface="Times New Roman"/>
              </a:rPr>
              <a:t>собственных силах, а значит, ведет к росту качества жизни и чувству удовлетворенности.*  </a:t>
            </a:r>
          </a:p>
          <a:p>
            <a:pPr algn="r"/>
            <a:r>
              <a:rPr lang="ru-RU" sz="1600" b="1" dirty="0">
                <a:solidFill>
                  <a:srgbClr val="002060"/>
                </a:solidFill>
                <a:ea typeface="Calibri"/>
                <a:cs typeface="Times New Roman"/>
              </a:rPr>
              <a:t>* </a:t>
            </a:r>
            <a:r>
              <a:rPr lang="ru-RU" sz="1600" b="1" dirty="0" err="1">
                <a:solidFill>
                  <a:srgbClr val="002060"/>
                </a:solidFill>
                <a:ea typeface="Calibri"/>
                <a:cs typeface="Times New Roman"/>
              </a:rPr>
              <a:t>Дирк</a:t>
            </a:r>
            <a:r>
              <a:rPr lang="ru-RU" sz="1600" b="1" dirty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ea typeface="Calibri"/>
                <a:cs typeface="Times New Roman"/>
              </a:rPr>
              <a:t>Жарре</a:t>
            </a:r>
            <a:r>
              <a:rPr lang="ru-RU" sz="1600" b="1" dirty="0">
                <a:solidFill>
                  <a:srgbClr val="002060"/>
                </a:solidFill>
                <a:ea typeface="Calibri"/>
                <a:cs typeface="Times New Roman"/>
              </a:rPr>
              <a:t>. Президент EURAG</a:t>
            </a:r>
          </a:p>
          <a:p>
            <a:pPr algn="r"/>
            <a:r>
              <a:rPr lang="ru-RU" sz="1600" b="1" dirty="0">
                <a:solidFill>
                  <a:srgbClr val="002060"/>
                </a:solidFill>
                <a:ea typeface="Calibri"/>
                <a:cs typeface="Times New Roman"/>
              </a:rPr>
              <a:t>(Европейская федерация пожилых людей)</a:t>
            </a:r>
          </a:p>
          <a:p>
            <a:pPr>
              <a:defRPr/>
            </a:pPr>
            <a:endParaRPr lang="ru-RU" kern="0" dirty="0" smtClean="0">
              <a:solidFill>
                <a:prstClr val="black"/>
              </a:solidFill>
            </a:endParaRPr>
          </a:p>
          <a:p>
            <a:pPr>
              <a:defRPr/>
            </a:pPr>
            <a:endParaRPr lang="ru-RU" kern="0" dirty="0" smtClean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12460" y="4506965"/>
            <a:ext cx="431540" cy="30777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ru-RU"/>
            </a:defPPr>
            <a:lvl1pPr algn="r" defTabSz="914333" fontAlgn="base">
              <a:spcBef>
                <a:spcPct val="0"/>
              </a:spcBef>
              <a:spcAft>
                <a:spcPct val="0"/>
              </a:spcAft>
              <a:defRPr sz="1400" b="1" ker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defRPr>
            </a:lvl1pPr>
          </a:lstStyle>
          <a:p>
            <a:r>
              <a:rPr lang="ru-RU" dirty="0" smtClean="0"/>
              <a:t>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86857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Благодарю за внимание!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4723479"/>
            <a:ext cx="9153526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0088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6" t="1" r="8948" b="40472"/>
          <a:stretch/>
        </p:blipFill>
        <p:spPr bwMode="auto">
          <a:xfrm>
            <a:off x="395536" y="897564"/>
            <a:ext cx="3816424" cy="38344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84" b="16044"/>
          <a:stretch/>
        </p:blipFill>
        <p:spPr>
          <a:xfrm>
            <a:off x="5220072" y="771550"/>
            <a:ext cx="3024336" cy="144010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-20590" y="100521"/>
            <a:ext cx="8913070" cy="68326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ru-RU" sz="2400" b="1" spc="50" dirty="0">
                <a:ln w="11430"/>
                <a:solidFill>
                  <a:srgbClr val="C00000"/>
                </a:solidFill>
                <a:latin typeface="Univers"/>
              </a:rPr>
              <a:t>Стратегия действий в интересах граждан старшего поколения до 2025г.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788024" y="1923678"/>
            <a:ext cx="4032448" cy="2808000"/>
          </a:xfrm>
          <a:prstGeom prst="rect">
            <a:avLst/>
          </a:prstGeom>
          <a:gradFill>
            <a:gsLst>
              <a:gs pos="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indent="85725" algn="just"/>
            <a:r>
              <a:rPr lang="ru-RU" sz="2000" b="1" dirty="0" smtClean="0">
                <a:solidFill>
                  <a:prstClr val="black"/>
                </a:solidFill>
                <a:latin typeface="Monotype Corsiva" pitchFamily="66" charset="0"/>
                <a:ea typeface="Calibri"/>
              </a:rPr>
              <a:t>… «Одной </a:t>
            </a:r>
            <a:r>
              <a:rPr lang="ru-RU" sz="2000" b="1" dirty="0">
                <a:solidFill>
                  <a:prstClr val="black"/>
                </a:solidFill>
                <a:latin typeface="Monotype Corsiva" pitchFamily="66" charset="0"/>
                <a:ea typeface="Calibri"/>
              </a:rPr>
              <a:t>из </a:t>
            </a:r>
            <a:r>
              <a:rPr lang="ru-RU" sz="2000" b="1" dirty="0" smtClean="0">
                <a:solidFill>
                  <a:prstClr val="black"/>
                </a:solidFill>
                <a:latin typeface="Monotype Corsiva" pitchFamily="66" charset="0"/>
                <a:ea typeface="Calibri"/>
              </a:rPr>
              <a:t>ключевых задач Стратегии  </a:t>
            </a:r>
            <a:r>
              <a:rPr lang="ru-RU" sz="2000" b="1" dirty="0">
                <a:solidFill>
                  <a:prstClr val="black"/>
                </a:solidFill>
                <a:latin typeface="Monotype Corsiva" pitchFamily="66" charset="0"/>
                <a:ea typeface="Calibri"/>
              </a:rPr>
              <a:t>должно стать создание  общества для всех возрастов, включая формирование условий  </a:t>
            </a:r>
            <a:r>
              <a:rPr lang="ru-RU" sz="2000" b="1" dirty="0" smtClean="0">
                <a:solidFill>
                  <a:prstClr val="black"/>
                </a:solidFill>
                <a:latin typeface="Monotype Corsiva" pitchFamily="66" charset="0"/>
                <a:ea typeface="Calibri"/>
              </a:rPr>
              <a:t>для использования </a:t>
            </a:r>
            <a:r>
              <a:rPr lang="ru-RU" sz="2000" b="1" dirty="0">
                <a:solidFill>
                  <a:prstClr val="black"/>
                </a:solidFill>
                <a:latin typeface="Monotype Corsiva" pitchFamily="66" charset="0"/>
                <a:ea typeface="Calibri"/>
              </a:rPr>
              <a:t>знаний, опыта, потенциала  граждан старшего  поколения, проявление заботы о таких гражданах и оказание им необходимой помощи</a:t>
            </a:r>
            <a:r>
              <a:rPr lang="ru-RU" sz="2000" b="1" dirty="0" smtClean="0">
                <a:solidFill>
                  <a:prstClr val="black"/>
                </a:solidFill>
                <a:latin typeface="Monotype Corsiva" pitchFamily="66" charset="0"/>
                <a:ea typeface="Calibri"/>
              </a:rPr>
              <a:t>.»  …</a:t>
            </a:r>
            <a:endParaRPr lang="ru-RU" sz="2400" b="1" dirty="0">
              <a:solidFill>
                <a:prstClr val="black"/>
              </a:solidFill>
              <a:latin typeface="Monotype Corsiva" pitchFamily="66" charset="0"/>
              <a:ea typeface="Calibri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4772027"/>
            <a:ext cx="9153526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90029" y="4481217"/>
            <a:ext cx="561975" cy="307777"/>
          </a:xfrm>
          <a:noFill/>
        </p:spPr>
        <p:txBody>
          <a:bodyPr vert="horz" wrap="square" lIns="91440" tIns="45720" rIns="91440" bIns="45720" rtlCol="0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white">
                    <a:lumMod val="50000"/>
                  </a:prstClr>
                </a:solidFill>
                <a:latin typeface="Arial" charset="0"/>
              </a:rPr>
              <a:t>2</a:t>
            </a:r>
            <a:endParaRPr lang="ru-RU" sz="1400" dirty="0">
              <a:solidFill>
                <a:prstClr val="white">
                  <a:lumMod val="50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91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95486"/>
            <a:ext cx="8619625" cy="395155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</a:bodyPr>
          <a:lstStyle/>
          <a:p>
            <a:pPr defTabSz="914333">
              <a:lnSpc>
                <a:spcPct val="80000"/>
              </a:lnSpc>
            </a:pPr>
            <a:r>
              <a:rPr lang="ru-RU" sz="2400" b="1" dirty="0">
                <a:solidFill>
                  <a:prstClr val="white"/>
                </a:solidFill>
              </a:rPr>
              <a:t>Национальный проект «Демография»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55" y="244016"/>
            <a:ext cx="720080" cy="592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1" y="4772027"/>
            <a:ext cx="9153526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36" t="17476" r="33882" b="5627"/>
          <a:stretch/>
        </p:blipFill>
        <p:spPr bwMode="auto">
          <a:xfrm>
            <a:off x="191661" y="543877"/>
            <a:ext cx="3427399" cy="4188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563888" y="987574"/>
            <a:ext cx="5184579" cy="1303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25">
              <a:lnSpc>
                <a:spcPct val="115000"/>
              </a:lnSpc>
            </a:pPr>
            <a:r>
              <a:rPr lang="ru-RU" b="1" dirty="0">
                <a:solidFill>
                  <a:srgbClr val="C00000"/>
                </a:solidFill>
                <a:latin typeface="Myriad Pro" pitchFamily="34" charset="0"/>
                <a:ea typeface="Times New Roman"/>
                <a:cs typeface="Times New Roman"/>
              </a:rPr>
              <a:t>Национальный проект «Демография»</a:t>
            </a:r>
            <a:endParaRPr lang="ru-RU" sz="1600" dirty="0">
              <a:solidFill>
                <a:srgbClr val="C00000"/>
              </a:solidFill>
              <a:latin typeface="Myriad Pro" pitchFamily="34" charset="0"/>
              <a:ea typeface="Calibri"/>
              <a:cs typeface="Times New Roman"/>
            </a:endParaRPr>
          </a:p>
          <a:p>
            <a:pPr algn="ctr" defTabSz="914125"/>
            <a:r>
              <a:rPr lang="ru-RU" sz="1600" b="1" dirty="0">
                <a:solidFill>
                  <a:prstClr val="black"/>
                </a:solidFill>
                <a:latin typeface="Myriad Pro" pitchFamily="34" charset="0"/>
                <a:ea typeface="Times New Roman"/>
                <a:cs typeface="Times New Roman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Myriad Pro" pitchFamily="34" charset="0"/>
                <a:ea typeface="Times New Roman"/>
                <a:cs typeface="Times New Roman"/>
              </a:rPr>
              <a:t>утвержден  президиумом Совета при Президенте Российской Федерации  по стратегическому развитию </a:t>
            </a:r>
            <a:r>
              <a:rPr lang="ru-RU" sz="1400" b="1" dirty="0" smtClean="0">
                <a:solidFill>
                  <a:srgbClr val="002060"/>
                </a:solidFill>
                <a:latin typeface="Myriad Pro" pitchFamily="34" charset="0"/>
                <a:ea typeface="Times New Roman"/>
                <a:cs typeface="Times New Roman"/>
              </a:rPr>
              <a:t>          и </a:t>
            </a:r>
            <a:r>
              <a:rPr lang="ru-RU" sz="1400" b="1" dirty="0">
                <a:solidFill>
                  <a:srgbClr val="002060"/>
                </a:solidFill>
                <a:latin typeface="Myriad Pro" pitchFamily="34" charset="0"/>
                <a:ea typeface="Times New Roman"/>
                <a:cs typeface="Times New Roman"/>
              </a:rPr>
              <a:t>национальным проектам  </a:t>
            </a:r>
            <a:r>
              <a:rPr lang="ru-RU" sz="1400" b="1" dirty="0" smtClean="0">
                <a:solidFill>
                  <a:srgbClr val="002060"/>
                </a:solidFill>
                <a:latin typeface="Myriad Pro" pitchFamily="34" charset="0"/>
                <a:ea typeface="Times New Roman"/>
                <a:cs typeface="Times New Roman"/>
              </a:rPr>
              <a:t>(протокол </a:t>
            </a:r>
            <a:r>
              <a:rPr lang="ru-RU" sz="1400" b="1" dirty="0">
                <a:solidFill>
                  <a:srgbClr val="002060"/>
                </a:solidFill>
                <a:latin typeface="Myriad Pro" pitchFamily="34" charset="0"/>
                <a:ea typeface="Times New Roman"/>
                <a:cs typeface="Times New Roman"/>
              </a:rPr>
              <a:t>№ 3 </a:t>
            </a:r>
            <a:endParaRPr lang="ru-RU" sz="1400" b="1" dirty="0" smtClean="0">
              <a:solidFill>
                <a:srgbClr val="002060"/>
              </a:solidFill>
              <a:latin typeface="Myriad Pro" pitchFamily="34" charset="0"/>
              <a:ea typeface="Times New Roman"/>
              <a:cs typeface="Times New Roman"/>
            </a:endParaRPr>
          </a:p>
          <a:p>
            <a:pPr algn="ctr" defTabSz="914125"/>
            <a:r>
              <a:rPr lang="ru-RU" sz="1400" b="1" dirty="0" smtClean="0">
                <a:solidFill>
                  <a:srgbClr val="002060"/>
                </a:solidFill>
                <a:latin typeface="Myriad Pro" pitchFamily="34" charset="0"/>
                <a:ea typeface="Times New Roman"/>
                <a:cs typeface="Times New Roman"/>
              </a:rPr>
              <a:t>от </a:t>
            </a:r>
            <a:r>
              <a:rPr lang="ru-RU" sz="1400" b="1" dirty="0">
                <a:solidFill>
                  <a:srgbClr val="002060"/>
                </a:solidFill>
                <a:latin typeface="Myriad Pro" pitchFamily="34" charset="0"/>
                <a:ea typeface="Times New Roman"/>
                <a:cs typeface="Times New Roman"/>
              </a:rPr>
              <a:t>10</a:t>
            </a:r>
            <a:r>
              <a:rPr lang="en-US" sz="1400" b="1" dirty="0">
                <a:solidFill>
                  <a:srgbClr val="002060"/>
                </a:solidFill>
                <a:latin typeface="Myriad Pro" pitchFamily="34" charset="0"/>
                <a:ea typeface="Times New Roman"/>
                <a:cs typeface="Times New Roman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Myriad Pro" pitchFamily="34" charset="0"/>
                <a:ea typeface="Times New Roman"/>
                <a:cs typeface="Times New Roman"/>
              </a:rPr>
              <a:t>сентября 2018г.)</a:t>
            </a:r>
            <a:endParaRPr lang="ru-RU" sz="1200" dirty="0">
              <a:solidFill>
                <a:srgbClr val="002060"/>
              </a:solidFill>
              <a:latin typeface="Myriad Pro" pitchFamily="34" charset="0"/>
              <a:ea typeface="Calibri"/>
              <a:cs typeface="Times New Roman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63888" y="2427734"/>
            <a:ext cx="5307257" cy="226215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marL="457200" defTabSz="914125">
              <a:spcBef>
                <a:spcPts val="600"/>
              </a:spcBef>
            </a:pPr>
            <a:r>
              <a:rPr lang="ru-RU" sz="1600" b="1" dirty="0">
                <a:solidFill>
                  <a:prstClr val="black"/>
                </a:solidFill>
                <a:latin typeface="Myriad Pro" pitchFamily="34" charset="0"/>
                <a:ea typeface="Times New Roman"/>
                <a:cs typeface="Times New Roman"/>
              </a:rPr>
              <a:t>Структура национального проекта «Демография»:</a:t>
            </a:r>
            <a:endParaRPr lang="ru-RU" sz="1400" dirty="0">
              <a:solidFill>
                <a:prstClr val="black"/>
              </a:solidFill>
              <a:latin typeface="Myriad Pro" pitchFamily="34" charset="0"/>
              <a:ea typeface="Calibri"/>
              <a:cs typeface="Times New Roman"/>
            </a:endParaRPr>
          </a:p>
          <a:p>
            <a:pPr marL="895350" indent="-354013" defTabSz="914125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v"/>
            </a:pPr>
            <a:r>
              <a:rPr lang="ru-RU" sz="1200" dirty="0">
                <a:solidFill>
                  <a:prstClr val="black"/>
                </a:solidFill>
                <a:latin typeface="Myriad Pro" pitchFamily="34" charset="0"/>
                <a:ea typeface="Times New Roman"/>
                <a:cs typeface="Times New Roman"/>
              </a:rPr>
              <a:t>Федеральный проект  «Финансовая поддержка семей при рождении детей»</a:t>
            </a:r>
            <a:endParaRPr lang="ru-RU" sz="1100" dirty="0">
              <a:solidFill>
                <a:prstClr val="black"/>
              </a:solidFill>
              <a:latin typeface="Myriad Pro" pitchFamily="34" charset="0"/>
              <a:ea typeface="Calibri"/>
              <a:cs typeface="Times New Roman"/>
            </a:endParaRPr>
          </a:p>
          <a:p>
            <a:pPr marL="895350" indent="-354013" defTabSz="914125">
              <a:spcAft>
                <a:spcPts val="600"/>
              </a:spcAft>
              <a:buFont typeface="Wingdings" pitchFamily="2" charset="2"/>
              <a:buChar char="v"/>
            </a:pPr>
            <a:r>
              <a:rPr lang="ru-RU" sz="1200" dirty="0">
                <a:solidFill>
                  <a:prstClr val="black"/>
                </a:solidFill>
                <a:latin typeface="Myriad Pro" pitchFamily="34" charset="0"/>
                <a:ea typeface="Times New Roman"/>
                <a:cs typeface="Times New Roman"/>
              </a:rPr>
              <a:t>Федеральный проект  «Содействие занятости женщин» </a:t>
            </a:r>
            <a:endParaRPr lang="en-US" sz="1100" dirty="0">
              <a:solidFill>
                <a:prstClr val="black"/>
              </a:solidFill>
              <a:latin typeface="Myriad Pro" pitchFamily="34" charset="0"/>
              <a:ea typeface="Times New Roman"/>
              <a:cs typeface="Times New Roman"/>
            </a:endParaRPr>
          </a:p>
          <a:p>
            <a:pPr marL="895350" indent="-354013" defTabSz="914125">
              <a:spcAft>
                <a:spcPts val="600"/>
              </a:spcAft>
              <a:buFont typeface="Wingdings" pitchFamily="2" charset="2"/>
              <a:buChar char="v"/>
            </a:pPr>
            <a:r>
              <a:rPr lang="ru-RU" sz="1200" dirty="0">
                <a:solidFill>
                  <a:prstClr val="black"/>
                </a:solidFill>
                <a:latin typeface="Myriad Pro" pitchFamily="34" charset="0"/>
                <a:ea typeface="Times New Roman"/>
                <a:cs typeface="Times New Roman"/>
              </a:rPr>
              <a:t>Федеральный проект «Старшее поколение»</a:t>
            </a:r>
            <a:endParaRPr lang="ru-RU" sz="1100" dirty="0">
              <a:solidFill>
                <a:prstClr val="black"/>
              </a:solidFill>
              <a:latin typeface="Myriad Pro" pitchFamily="34" charset="0"/>
              <a:ea typeface="Calibri"/>
              <a:cs typeface="Times New Roman"/>
            </a:endParaRPr>
          </a:p>
          <a:p>
            <a:pPr marL="895350" indent="-354013" defTabSz="914125">
              <a:spcAft>
                <a:spcPts val="600"/>
              </a:spcAft>
              <a:buFont typeface="Wingdings" pitchFamily="2" charset="2"/>
              <a:buChar char="v"/>
            </a:pPr>
            <a:r>
              <a:rPr lang="ru-RU" sz="1200" dirty="0">
                <a:solidFill>
                  <a:prstClr val="black"/>
                </a:solidFill>
                <a:latin typeface="Myriad Pro" pitchFamily="34" charset="0"/>
                <a:ea typeface="Times New Roman"/>
                <a:cs typeface="Times New Roman"/>
              </a:rPr>
              <a:t>Федеральный проект «Укрепление общественного здоровья» </a:t>
            </a:r>
            <a:endParaRPr lang="ru-RU" sz="1100" dirty="0">
              <a:solidFill>
                <a:prstClr val="black"/>
              </a:solidFill>
              <a:latin typeface="Myriad Pro" pitchFamily="34" charset="0"/>
              <a:ea typeface="Calibri"/>
              <a:cs typeface="Times New Roman"/>
            </a:endParaRPr>
          </a:p>
          <a:p>
            <a:pPr marL="895350" indent="-354013" defTabSz="914125">
              <a:spcAft>
                <a:spcPts val="600"/>
              </a:spcAft>
              <a:buFont typeface="Wingdings" pitchFamily="2" charset="2"/>
              <a:buChar char="v"/>
            </a:pPr>
            <a:r>
              <a:rPr lang="ru-RU" sz="1200" dirty="0">
                <a:solidFill>
                  <a:prstClr val="black"/>
                </a:solidFill>
                <a:latin typeface="Myriad Pro" pitchFamily="34" charset="0"/>
                <a:ea typeface="Times New Roman"/>
                <a:cs typeface="Times New Roman"/>
              </a:rPr>
              <a:t>Федеральный проект </a:t>
            </a:r>
            <a:r>
              <a:rPr lang="ru-RU" sz="1200" dirty="0">
                <a:solidFill>
                  <a:prstClr val="black"/>
                </a:solidFill>
                <a:latin typeface="Myriad Pro" pitchFamily="34" charset="0"/>
                <a:ea typeface="Calibri"/>
                <a:cs typeface="Times New Roman"/>
              </a:rPr>
              <a:t>"Спорт - норма жизни"</a:t>
            </a:r>
            <a:endParaRPr lang="ru-RU" sz="1100" dirty="0">
              <a:solidFill>
                <a:prstClr val="black"/>
              </a:solidFill>
              <a:latin typeface="Myriad Pro" pitchFamily="34" charset="0"/>
              <a:ea typeface="Calibri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20472" y="4506965"/>
            <a:ext cx="311320" cy="30777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ru-RU"/>
            </a:defPPr>
            <a:lvl1pPr algn="r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>
                    <a:lumMod val="50000"/>
                  </a:schemeClr>
                </a:solidFill>
                <a:latin typeface="Arial" charset="0"/>
              </a:defRPr>
            </a:lvl1pPr>
          </a:lstStyle>
          <a:p>
            <a:pPr defTabSz="914333">
              <a:defRPr/>
            </a:pPr>
            <a:r>
              <a:rPr lang="ru-RU" b="1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4582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достопримечательности каза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13" y="94594"/>
            <a:ext cx="8928991" cy="4583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9786" y="64647"/>
            <a:ext cx="9009511" cy="4772026"/>
          </a:xfrm>
          <a:prstGeom prst="rect">
            <a:avLst/>
          </a:prstGeom>
          <a:solidFill>
            <a:schemeClr val="bg1">
              <a:alpha val="3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55" y="96475"/>
            <a:ext cx="720080" cy="592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Арка 10"/>
          <p:cNvSpPr/>
          <p:nvPr/>
        </p:nvSpPr>
        <p:spPr>
          <a:xfrm>
            <a:off x="-6301208" y="-279926"/>
            <a:ext cx="8205300" cy="5994777"/>
          </a:xfrm>
          <a:prstGeom prst="blockArc">
            <a:avLst>
              <a:gd name="adj1" fmla="val 18900000"/>
              <a:gd name="adj2" fmla="val 2700000"/>
              <a:gd name="adj3" fmla="val 270"/>
            </a:avLst>
          </a:prstGeom>
          <a:scene3d>
            <a:camera prst="orthographicFront"/>
            <a:lightRig rig="flat" dir="t"/>
          </a:scene3d>
          <a:sp3d prstMaterial="matte"/>
        </p:spPr>
        <p:style>
          <a:lnRef idx="2">
            <a:schemeClr val="accent2">
              <a:tint val="90000"/>
              <a:hueOff val="0"/>
              <a:satOff val="0"/>
              <a:lumOff val="0"/>
              <a:alphaOff val="0"/>
            </a:schemeClr>
          </a:lnRef>
          <a:fillRef idx="0">
            <a:schemeClr val="accent2">
              <a:tint val="9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4</a:t>
            </a:fld>
            <a:endParaRPr lang="ru-RU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1331640" y="623974"/>
            <a:ext cx="7669822" cy="550968"/>
          </a:xfrm>
          <a:custGeom>
            <a:avLst/>
            <a:gdLst>
              <a:gd name="connsiteX0" fmla="*/ 0 w 6704879"/>
              <a:gd name="connsiteY0" fmla="*/ 0 h 539751"/>
              <a:gd name="connsiteX1" fmla="*/ 6704879 w 6704879"/>
              <a:gd name="connsiteY1" fmla="*/ 0 h 539751"/>
              <a:gd name="connsiteX2" fmla="*/ 6704879 w 6704879"/>
              <a:gd name="connsiteY2" fmla="*/ 539751 h 539751"/>
              <a:gd name="connsiteX3" fmla="*/ 0 w 6704879"/>
              <a:gd name="connsiteY3" fmla="*/ 539751 h 539751"/>
              <a:gd name="connsiteX4" fmla="*/ 0 w 6704879"/>
              <a:gd name="connsiteY4" fmla="*/ 0 h 53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4879" h="539751">
                <a:moveTo>
                  <a:pt x="0" y="0"/>
                </a:moveTo>
                <a:lnTo>
                  <a:pt x="6704879" y="0"/>
                </a:lnTo>
                <a:lnTo>
                  <a:pt x="6704879" y="539751"/>
                </a:lnTo>
                <a:lnTo>
                  <a:pt x="0" y="5397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8428" tIns="45720" rIns="45720" bIns="45720" numCol="1" spcCol="1270" anchor="ctr" anchorCtr="0">
            <a:noAutofit/>
          </a:bodyPr>
          <a:lstStyle/>
          <a:p>
            <a:pPr defTabSz="800100">
              <a:lnSpc>
                <a:spcPct val="90000"/>
              </a:lnSpc>
              <a:spcBef>
                <a:spcPct val="0"/>
              </a:spcBef>
            </a:pPr>
            <a:r>
              <a:rPr lang="ru-RU" sz="1600" b="1" dirty="0">
                <a:solidFill>
                  <a:prstClr val="black"/>
                </a:solidFill>
                <a:ea typeface="Calibri"/>
                <a:cs typeface="Calibri" pitchFamily="34" charset="0"/>
              </a:rPr>
              <a:t>Численность населения  (на начало 20</a:t>
            </a:r>
            <a:r>
              <a:rPr lang="en-US" sz="1600" b="1" dirty="0" smtClean="0">
                <a:solidFill>
                  <a:prstClr val="black"/>
                </a:solidFill>
                <a:ea typeface="Calibri"/>
                <a:cs typeface="Calibri" pitchFamily="34" charset="0"/>
              </a:rPr>
              <a:t>2</a:t>
            </a:r>
            <a:r>
              <a:rPr lang="ru-RU" sz="1600" b="1" dirty="0" smtClean="0">
                <a:solidFill>
                  <a:prstClr val="black"/>
                </a:solidFill>
                <a:ea typeface="Calibri"/>
                <a:cs typeface="Calibri" pitchFamily="34" charset="0"/>
              </a:rPr>
              <a:t>3 </a:t>
            </a:r>
            <a:r>
              <a:rPr lang="ru-RU" sz="1600" b="1" dirty="0">
                <a:solidFill>
                  <a:prstClr val="black"/>
                </a:solidFill>
                <a:ea typeface="Calibri"/>
                <a:cs typeface="Calibri" pitchFamily="34" charset="0"/>
              </a:rPr>
              <a:t>г.)</a:t>
            </a:r>
            <a:r>
              <a:rPr lang="en-US" sz="1600" b="1" dirty="0">
                <a:solidFill>
                  <a:prstClr val="black"/>
                </a:solidFill>
                <a:ea typeface="Calibri"/>
                <a:cs typeface="Calibri" pitchFamily="34" charset="0"/>
              </a:rPr>
              <a:t>, </a:t>
            </a:r>
            <a:r>
              <a:rPr lang="ru-RU" sz="1600" b="1" dirty="0">
                <a:solidFill>
                  <a:prstClr val="black"/>
                </a:solidFill>
                <a:ea typeface="Calibri"/>
                <a:cs typeface="Calibri" pitchFamily="34" charset="0"/>
              </a:rPr>
              <a:t>в том числе:</a:t>
            </a:r>
          </a:p>
          <a:p>
            <a:pPr defTabSz="800100">
              <a:lnSpc>
                <a:spcPct val="90000"/>
              </a:lnSpc>
              <a:spcBef>
                <a:spcPct val="0"/>
              </a:spcBef>
            </a:pPr>
            <a:r>
              <a:rPr lang="ru-RU" sz="1600" b="1" dirty="0">
                <a:solidFill>
                  <a:prstClr val="black"/>
                </a:solidFill>
                <a:ea typeface="Calibri"/>
                <a:cs typeface="Calibri" pitchFamily="34" charset="0"/>
              </a:rPr>
              <a:t> городское – </a:t>
            </a:r>
            <a:r>
              <a:rPr lang="ru-RU" sz="1600" b="1" dirty="0" smtClean="0">
                <a:solidFill>
                  <a:prstClr val="black"/>
                </a:solidFill>
                <a:ea typeface="Calibri"/>
                <a:cs typeface="Calibri" pitchFamily="34" charset="0"/>
              </a:rPr>
              <a:t>3 071 тыс</a:t>
            </a:r>
            <a:r>
              <a:rPr lang="ru-RU" sz="1600" b="1" dirty="0">
                <a:solidFill>
                  <a:prstClr val="black"/>
                </a:solidFill>
                <a:ea typeface="Calibri"/>
                <a:cs typeface="Calibri" pitchFamily="34" charset="0"/>
              </a:rPr>
              <a:t>. чел. ( </a:t>
            </a:r>
            <a:r>
              <a:rPr lang="ru-RU" sz="1600" b="1" dirty="0" smtClean="0">
                <a:solidFill>
                  <a:prstClr val="black"/>
                </a:solidFill>
                <a:ea typeface="Calibri"/>
                <a:cs typeface="Calibri" pitchFamily="34" charset="0"/>
              </a:rPr>
              <a:t>76,7%), </a:t>
            </a:r>
            <a:r>
              <a:rPr lang="ru-RU" sz="1600" b="1" dirty="0">
                <a:solidFill>
                  <a:prstClr val="black"/>
                </a:solidFill>
                <a:ea typeface="Calibri"/>
                <a:cs typeface="Calibri" pitchFamily="34" charset="0"/>
              </a:rPr>
              <a:t>сельское – </a:t>
            </a:r>
            <a:r>
              <a:rPr lang="ru-RU" sz="1600" b="1" dirty="0" smtClean="0">
                <a:solidFill>
                  <a:prstClr val="black"/>
                </a:solidFill>
                <a:ea typeface="Calibri"/>
                <a:cs typeface="Calibri" pitchFamily="34" charset="0"/>
              </a:rPr>
              <a:t>930,2 </a:t>
            </a:r>
            <a:r>
              <a:rPr lang="ru-RU" sz="1600" b="1" dirty="0">
                <a:solidFill>
                  <a:prstClr val="black"/>
                </a:solidFill>
                <a:ea typeface="Calibri"/>
                <a:cs typeface="Calibri" pitchFamily="34" charset="0"/>
              </a:rPr>
              <a:t>тыс. чел. (</a:t>
            </a:r>
            <a:r>
              <a:rPr lang="ru-RU" sz="1600" b="1" dirty="0" smtClean="0">
                <a:solidFill>
                  <a:prstClr val="black"/>
                </a:solidFill>
                <a:ea typeface="Calibri"/>
                <a:cs typeface="Calibri" pitchFamily="34" charset="0"/>
              </a:rPr>
              <a:t>23,3%)</a:t>
            </a:r>
            <a:endParaRPr lang="ru-RU" sz="1600" b="1" dirty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14" name="Полилиния 13"/>
          <p:cNvSpPr/>
          <p:nvPr/>
        </p:nvSpPr>
        <p:spPr>
          <a:xfrm>
            <a:off x="1547664" y="1307201"/>
            <a:ext cx="7453798" cy="528249"/>
          </a:xfrm>
          <a:custGeom>
            <a:avLst/>
            <a:gdLst>
              <a:gd name="connsiteX0" fmla="*/ 0 w 6216086"/>
              <a:gd name="connsiteY0" fmla="*/ 0 h 539751"/>
              <a:gd name="connsiteX1" fmla="*/ 6216086 w 6216086"/>
              <a:gd name="connsiteY1" fmla="*/ 0 h 539751"/>
              <a:gd name="connsiteX2" fmla="*/ 6216086 w 6216086"/>
              <a:gd name="connsiteY2" fmla="*/ 539751 h 539751"/>
              <a:gd name="connsiteX3" fmla="*/ 0 w 6216086"/>
              <a:gd name="connsiteY3" fmla="*/ 539751 h 539751"/>
              <a:gd name="connsiteX4" fmla="*/ 0 w 6216086"/>
              <a:gd name="connsiteY4" fmla="*/ 0 h 53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16086" h="539751">
                <a:moveTo>
                  <a:pt x="0" y="0"/>
                </a:moveTo>
                <a:lnTo>
                  <a:pt x="6216086" y="0"/>
                </a:lnTo>
                <a:lnTo>
                  <a:pt x="6216086" y="539751"/>
                </a:lnTo>
                <a:lnTo>
                  <a:pt x="0" y="53975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shade val="50000"/>
              <a:hueOff val="0"/>
              <a:satOff val="-4141"/>
              <a:lumOff val="1390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8428" tIns="40640" rIns="40640" bIns="40640" numCol="1" spcCol="1270" anchor="ctr" anchorCtr="0">
            <a:no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500" b="1" dirty="0">
                <a:solidFill>
                  <a:prstClr val="black"/>
                </a:solidFill>
                <a:ea typeface="Calibri"/>
                <a:cs typeface="Calibri" pitchFamily="34" charset="0"/>
              </a:rPr>
              <a:t>Численность занятого населения экономической деятельностью в общей численности населения </a:t>
            </a:r>
            <a:r>
              <a:rPr lang="ru-RU" sz="1500" b="1" dirty="0" smtClean="0">
                <a:solidFill>
                  <a:prstClr val="black"/>
                </a:solidFill>
                <a:ea typeface="Calibri"/>
                <a:cs typeface="Calibri" pitchFamily="34" charset="0"/>
              </a:rPr>
              <a:t>(июнь-август 2023 </a:t>
            </a:r>
            <a:r>
              <a:rPr lang="ru-RU" sz="1500" b="1" dirty="0">
                <a:solidFill>
                  <a:prstClr val="black"/>
                </a:solidFill>
                <a:ea typeface="Calibri"/>
                <a:cs typeface="Calibri" pitchFamily="34" charset="0"/>
              </a:rPr>
              <a:t>г. по  обследованию рабочей силы)</a:t>
            </a:r>
          </a:p>
        </p:txBody>
      </p:sp>
      <p:sp>
        <p:nvSpPr>
          <p:cNvPr id="16" name="Полилиния 15"/>
          <p:cNvSpPr/>
          <p:nvPr/>
        </p:nvSpPr>
        <p:spPr>
          <a:xfrm>
            <a:off x="1826436" y="1923679"/>
            <a:ext cx="7163289" cy="540776"/>
          </a:xfrm>
          <a:custGeom>
            <a:avLst/>
            <a:gdLst>
              <a:gd name="connsiteX0" fmla="*/ 0 w 5948230"/>
              <a:gd name="connsiteY0" fmla="*/ 0 h 539751"/>
              <a:gd name="connsiteX1" fmla="*/ 5948230 w 5948230"/>
              <a:gd name="connsiteY1" fmla="*/ 0 h 539751"/>
              <a:gd name="connsiteX2" fmla="*/ 5948230 w 5948230"/>
              <a:gd name="connsiteY2" fmla="*/ 539751 h 539751"/>
              <a:gd name="connsiteX3" fmla="*/ 0 w 5948230"/>
              <a:gd name="connsiteY3" fmla="*/ 539751 h 539751"/>
              <a:gd name="connsiteX4" fmla="*/ 0 w 5948230"/>
              <a:gd name="connsiteY4" fmla="*/ 0 h 53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48230" h="539751">
                <a:moveTo>
                  <a:pt x="0" y="0"/>
                </a:moveTo>
                <a:lnTo>
                  <a:pt x="5948230" y="0"/>
                </a:lnTo>
                <a:lnTo>
                  <a:pt x="5948230" y="539751"/>
                </a:lnTo>
                <a:lnTo>
                  <a:pt x="0" y="5397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8428" tIns="45720" rIns="45720" bIns="45720" numCol="1" spcCol="1270" anchor="ctr" anchorCtr="0">
            <a:noAutofit/>
          </a:bodyPr>
          <a:lstStyle/>
          <a:p>
            <a:pPr defTabSz="800100">
              <a:lnSpc>
                <a:spcPct val="90000"/>
              </a:lnSpc>
              <a:spcBef>
                <a:spcPct val="0"/>
              </a:spcBef>
            </a:pPr>
            <a:endParaRPr lang="en-US" sz="100" b="1" dirty="0">
              <a:solidFill>
                <a:prstClr val="black"/>
              </a:solidFill>
              <a:ea typeface="Calibri"/>
              <a:cs typeface="Calibri" pitchFamily="34" charset="0"/>
            </a:endParaRPr>
          </a:p>
          <a:p>
            <a:pPr defTabSz="800100">
              <a:lnSpc>
                <a:spcPct val="90000"/>
              </a:lnSpc>
              <a:spcBef>
                <a:spcPct val="0"/>
              </a:spcBef>
            </a:pPr>
            <a:r>
              <a:rPr lang="ru-RU" sz="1500" b="1" dirty="0">
                <a:solidFill>
                  <a:prstClr val="black"/>
                </a:solidFill>
                <a:ea typeface="Calibri"/>
                <a:cs typeface="Calibri" pitchFamily="34" charset="0"/>
              </a:rPr>
              <a:t>Численность  населения старше  трудоспособного возраста  на </a:t>
            </a:r>
            <a:r>
              <a:rPr lang="ru-RU" sz="1500" b="1" dirty="0" smtClean="0">
                <a:solidFill>
                  <a:prstClr val="black"/>
                </a:solidFill>
                <a:ea typeface="Calibri"/>
                <a:cs typeface="Calibri" pitchFamily="34" charset="0"/>
              </a:rPr>
              <a:t>начало 2023 г</a:t>
            </a:r>
            <a:r>
              <a:rPr lang="ru-RU" sz="1500" b="1" dirty="0">
                <a:solidFill>
                  <a:prstClr val="black"/>
                </a:solidFill>
                <a:ea typeface="Calibri"/>
                <a:cs typeface="Calibri" pitchFamily="34" charset="0"/>
              </a:rPr>
              <a:t>. - </a:t>
            </a:r>
            <a:r>
              <a:rPr lang="ru-RU" sz="1500" b="1" dirty="0" smtClean="0">
                <a:solidFill>
                  <a:prstClr val="black"/>
                </a:solidFill>
                <a:ea typeface="Calibri"/>
                <a:cs typeface="Calibri" pitchFamily="34" charset="0"/>
              </a:rPr>
              <a:t>24,2 % </a:t>
            </a:r>
            <a:r>
              <a:rPr lang="ru-RU" sz="1500" b="1" dirty="0">
                <a:solidFill>
                  <a:prstClr val="black"/>
                </a:solidFill>
                <a:ea typeface="Calibri"/>
                <a:cs typeface="Calibri" pitchFamily="34" charset="0"/>
              </a:rPr>
              <a:t>в общей численности  населения</a:t>
            </a:r>
          </a:p>
        </p:txBody>
      </p:sp>
      <p:sp>
        <p:nvSpPr>
          <p:cNvPr id="18" name="Полилиния 17"/>
          <p:cNvSpPr/>
          <p:nvPr/>
        </p:nvSpPr>
        <p:spPr>
          <a:xfrm>
            <a:off x="1888651" y="2551044"/>
            <a:ext cx="7112812" cy="537217"/>
          </a:xfrm>
          <a:custGeom>
            <a:avLst/>
            <a:gdLst>
              <a:gd name="connsiteX0" fmla="*/ 0 w 5862706"/>
              <a:gd name="connsiteY0" fmla="*/ 0 h 539751"/>
              <a:gd name="connsiteX1" fmla="*/ 5862706 w 5862706"/>
              <a:gd name="connsiteY1" fmla="*/ 0 h 539751"/>
              <a:gd name="connsiteX2" fmla="*/ 5862706 w 5862706"/>
              <a:gd name="connsiteY2" fmla="*/ 539751 h 539751"/>
              <a:gd name="connsiteX3" fmla="*/ 0 w 5862706"/>
              <a:gd name="connsiteY3" fmla="*/ 539751 h 539751"/>
              <a:gd name="connsiteX4" fmla="*/ 0 w 5862706"/>
              <a:gd name="connsiteY4" fmla="*/ 0 h 53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62706" h="539751">
                <a:moveTo>
                  <a:pt x="0" y="0"/>
                </a:moveTo>
                <a:lnTo>
                  <a:pt x="5862706" y="0"/>
                </a:lnTo>
                <a:lnTo>
                  <a:pt x="5862706" y="539751"/>
                </a:lnTo>
                <a:lnTo>
                  <a:pt x="0" y="53975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shade val="50000"/>
              <a:hueOff val="0"/>
              <a:satOff val="-4141"/>
              <a:lumOff val="1390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8428" tIns="40640" rIns="40640" bIns="40640" numCol="1" spcCol="1270" anchor="ctr" anchorCtr="0">
            <a:no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500" b="1" dirty="0">
                <a:solidFill>
                  <a:prstClr val="black"/>
                </a:solidFill>
                <a:ea typeface="Calibri"/>
                <a:cs typeface="Calibri" pitchFamily="34" charset="0"/>
              </a:rPr>
              <a:t>Численность работающих пенсионеров (в  общей численности получателей пенсий на 1 </a:t>
            </a:r>
            <a:r>
              <a:rPr lang="ru-RU" sz="1500" b="1" dirty="0" smtClean="0">
                <a:solidFill>
                  <a:prstClr val="black"/>
                </a:solidFill>
                <a:ea typeface="Calibri"/>
                <a:cs typeface="Calibri" pitchFamily="34" charset="0"/>
              </a:rPr>
              <a:t>октября 2023 г</a:t>
            </a:r>
            <a:r>
              <a:rPr lang="en-US" sz="1500" b="1" dirty="0">
                <a:solidFill>
                  <a:prstClr val="black"/>
                </a:solidFill>
                <a:ea typeface="Calibri"/>
                <a:cs typeface="Calibri" pitchFamily="34" charset="0"/>
              </a:rPr>
              <a:t>. – </a:t>
            </a:r>
            <a:r>
              <a:rPr lang="ru-RU" sz="1500" b="1" dirty="0" smtClean="0">
                <a:solidFill>
                  <a:prstClr val="black"/>
                </a:solidFill>
                <a:ea typeface="Calibri"/>
                <a:cs typeface="Calibri" pitchFamily="34" charset="0"/>
              </a:rPr>
              <a:t>18,4%)</a:t>
            </a:r>
            <a:endParaRPr lang="ru-RU" sz="1500" b="1" dirty="0">
              <a:solidFill>
                <a:prstClr val="black"/>
              </a:solidFill>
              <a:ea typeface="Calibri"/>
              <a:cs typeface="Calibri" pitchFamily="34" charset="0"/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1904102" y="3176194"/>
            <a:ext cx="7097361" cy="432048"/>
          </a:xfrm>
          <a:custGeom>
            <a:avLst/>
            <a:gdLst>
              <a:gd name="connsiteX0" fmla="*/ 0 w 5948230"/>
              <a:gd name="connsiteY0" fmla="*/ 0 h 539751"/>
              <a:gd name="connsiteX1" fmla="*/ 5948230 w 5948230"/>
              <a:gd name="connsiteY1" fmla="*/ 0 h 539751"/>
              <a:gd name="connsiteX2" fmla="*/ 5948230 w 5948230"/>
              <a:gd name="connsiteY2" fmla="*/ 539751 h 539751"/>
              <a:gd name="connsiteX3" fmla="*/ 0 w 5948230"/>
              <a:gd name="connsiteY3" fmla="*/ 539751 h 539751"/>
              <a:gd name="connsiteX4" fmla="*/ 0 w 5948230"/>
              <a:gd name="connsiteY4" fmla="*/ 0 h 53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48230" h="539751">
                <a:moveTo>
                  <a:pt x="0" y="0"/>
                </a:moveTo>
                <a:lnTo>
                  <a:pt x="5948230" y="0"/>
                </a:lnTo>
                <a:lnTo>
                  <a:pt x="5948230" y="539751"/>
                </a:lnTo>
                <a:lnTo>
                  <a:pt x="0" y="5397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shade val="50000"/>
              <a:hueOff val="0"/>
              <a:satOff val="-12423"/>
              <a:lumOff val="4170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8428" tIns="35560" rIns="35560" bIns="35560" numCol="1" spcCol="1270" anchor="ctr" anchorCtr="0">
            <a:noAutofit/>
          </a:bodyPr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500" b="1" dirty="0" smtClean="0">
                <a:solidFill>
                  <a:prstClr val="black"/>
                </a:solidFill>
                <a:ea typeface="Calibri"/>
                <a:cs typeface="Calibri" pitchFamily="34" charset="0"/>
              </a:rPr>
              <a:t>Среднемесячная начисленная </a:t>
            </a:r>
            <a:r>
              <a:rPr lang="ru-RU" sz="1500" b="1" dirty="0">
                <a:solidFill>
                  <a:prstClr val="black"/>
                </a:solidFill>
                <a:ea typeface="Calibri"/>
                <a:cs typeface="Calibri" pitchFamily="34" charset="0"/>
              </a:rPr>
              <a:t>заработная плата (</a:t>
            </a:r>
            <a:r>
              <a:rPr lang="ru-RU" sz="1500" b="1" dirty="0" smtClean="0">
                <a:solidFill>
                  <a:prstClr val="black"/>
                </a:solidFill>
                <a:ea typeface="Calibri"/>
                <a:cs typeface="Calibri" pitchFamily="34" charset="0"/>
              </a:rPr>
              <a:t>январь-июнь 2023 г</a:t>
            </a:r>
            <a:r>
              <a:rPr lang="ru-RU" sz="1500" b="1" dirty="0">
                <a:solidFill>
                  <a:prstClr val="black"/>
                </a:solidFill>
                <a:ea typeface="Calibri"/>
                <a:cs typeface="Calibri" pitchFamily="34" charset="0"/>
              </a:rPr>
              <a:t>.)</a:t>
            </a:r>
            <a:endParaRPr lang="ru-RU" sz="1500" b="1" dirty="0">
              <a:solidFill>
                <a:prstClr val="black"/>
              </a:solidFill>
            </a:endParaRPr>
          </a:p>
        </p:txBody>
      </p:sp>
      <p:sp>
        <p:nvSpPr>
          <p:cNvPr id="22" name="Полилиния 21"/>
          <p:cNvSpPr/>
          <p:nvPr/>
        </p:nvSpPr>
        <p:spPr>
          <a:xfrm>
            <a:off x="1779662" y="3751119"/>
            <a:ext cx="7210064" cy="404813"/>
          </a:xfrm>
          <a:custGeom>
            <a:avLst/>
            <a:gdLst>
              <a:gd name="connsiteX0" fmla="*/ 0 w 6216086"/>
              <a:gd name="connsiteY0" fmla="*/ 0 h 539751"/>
              <a:gd name="connsiteX1" fmla="*/ 6216086 w 6216086"/>
              <a:gd name="connsiteY1" fmla="*/ 0 h 539751"/>
              <a:gd name="connsiteX2" fmla="*/ 6216086 w 6216086"/>
              <a:gd name="connsiteY2" fmla="*/ 539751 h 539751"/>
              <a:gd name="connsiteX3" fmla="*/ 0 w 6216086"/>
              <a:gd name="connsiteY3" fmla="*/ 539751 h 539751"/>
              <a:gd name="connsiteX4" fmla="*/ 0 w 6216086"/>
              <a:gd name="connsiteY4" fmla="*/ 0 h 53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16086" h="539751">
                <a:moveTo>
                  <a:pt x="0" y="0"/>
                </a:moveTo>
                <a:lnTo>
                  <a:pt x="6216086" y="0"/>
                </a:lnTo>
                <a:lnTo>
                  <a:pt x="6216086" y="539751"/>
                </a:lnTo>
                <a:lnTo>
                  <a:pt x="0" y="53975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shade val="50000"/>
              <a:hueOff val="0"/>
              <a:satOff val="-4141"/>
              <a:lumOff val="1390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8428" tIns="40640" rIns="40640" bIns="40640" numCol="1" spcCol="1270" anchor="ctr" anchorCtr="0">
            <a:no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500" b="1" dirty="0">
                <a:solidFill>
                  <a:prstClr val="black"/>
                </a:solidFill>
                <a:ea typeface="Calibri"/>
                <a:cs typeface="Calibri" pitchFamily="34" charset="0"/>
              </a:rPr>
              <a:t>Средний размер страховой пенсии по старости </a:t>
            </a:r>
            <a:r>
              <a:rPr lang="ru-RU" sz="1500" b="1" dirty="0" smtClean="0">
                <a:solidFill>
                  <a:prstClr val="black"/>
                </a:solidFill>
                <a:ea typeface="Calibri"/>
                <a:cs typeface="Calibri" pitchFamily="34" charset="0"/>
              </a:rPr>
              <a:t>(октябрь 2023 г</a:t>
            </a:r>
            <a:r>
              <a:rPr lang="ru-RU" sz="1500" b="1" dirty="0">
                <a:solidFill>
                  <a:prstClr val="black"/>
                </a:solidFill>
                <a:ea typeface="Calibri"/>
                <a:cs typeface="Calibri" pitchFamily="34" charset="0"/>
              </a:rPr>
              <a:t>.)</a:t>
            </a:r>
          </a:p>
        </p:txBody>
      </p:sp>
      <p:sp>
        <p:nvSpPr>
          <p:cNvPr id="24" name="Полилиния 23"/>
          <p:cNvSpPr/>
          <p:nvPr/>
        </p:nvSpPr>
        <p:spPr>
          <a:xfrm>
            <a:off x="1330404" y="4270123"/>
            <a:ext cx="7659321" cy="404813"/>
          </a:xfrm>
          <a:custGeom>
            <a:avLst/>
            <a:gdLst>
              <a:gd name="connsiteX0" fmla="*/ 0 w 6704879"/>
              <a:gd name="connsiteY0" fmla="*/ 0 h 539751"/>
              <a:gd name="connsiteX1" fmla="*/ 6704879 w 6704879"/>
              <a:gd name="connsiteY1" fmla="*/ 0 h 539751"/>
              <a:gd name="connsiteX2" fmla="*/ 6704879 w 6704879"/>
              <a:gd name="connsiteY2" fmla="*/ 539751 h 539751"/>
              <a:gd name="connsiteX3" fmla="*/ 0 w 6704879"/>
              <a:gd name="connsiteY3" fmla="*/ 539751 h 539751"/>
              <a:gd name="connsiteX4" fmla="*/ 0 w 6704879"/>
              <a:gd name="connsiteY4" fmla="*/ 0 h 539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04879" h="539751">
                <a:moveTo>
                  <a:pt x="0" y="0"/>
                </a:moveTo>
                <a:lnTo>
                  <a:pt x="6704879" y="0"/>
                </a:lnTo>
                <a:lnTo>
                  <a:pt x="6704879" y="539751"/>
                </a:lnTo>
                <a:lnTo>
                  <a:pt x="0" y="53975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shade val="50000"/>
              <a:hueOff val="0"/>
              <a:satOff val="-12423"/>
              <a:lumOff val="4170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28428" tIns="35560" rIns="35560" bIns="35560" numCol="1" spcCol="1270" anchor="ctr" anchorCtr="0">
            <a:noAutofit/>
          </a:bodyPr>
          <a:lstStyle/>
          <a:p>
            <a:pPr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500" b="1" dirty="0">
                <a:solidFill>
                  <a:prstClr val="black"/>
                </a:solidFill>
                <a:ea typeface="Calibri"/>
                <a:cs typeface="Calibri" pitchFamily="34" charset="0"/>
              </a:rPr>
              <a:t>Продолжительность жизни</a:t>
            </a:r>
            <a:r>
              <a:rPr lang="ru-RU" sz="1500" b="1" dirty="0" smtClean="0">
                <a:solidFill>
                  <a:prstClr val="black"/>
                </a:solidFill>
                <a:ea typeface="Calibri"/>
                <a:cs typeface="Calibri" pitchFamily="34" charset="0"/>
              </a:rPr>
              <a:t>, лет</a:t>
            </a:r>
            <a:endParaRPr lang="ru-RU" sz="1500" b="1" dirty="0">
              <a:solidFill>
                <a:prstClr val="black"/>
              </a:solidFill>
              <a:ea typeface="Calibri"/>
              <a:cs typeface="Calibri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29546" y="537488"/>
            <a:ext cx="1263457" cy="637515"/>
          </a:xfrm>
          <a:prstGeom prst="ellipse">
            <a:avLst/>
          </a:pr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2">
              <a:shade val="5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Овал 14"/>
          <p:cNvSpPr/>
          <p:nvPr/>
        </p:nvSpPr>
        <p:spPr>
          <a:xfrm>
            <a:off x="539575" y="1249745"/>
            <a:ext cx="1182229" cy="607131"/>
          </a:xfrm>
          <a:prstGeom prst="ellipse">
            <a:avLst/>
          </a:pr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2">
              <a:shade val="50000"/>
              <a:hueOff val="0"/>
              <a:satOff val="-3923"/>
              <a:lumOff val="12547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Овал 16"/>
          <p:cNvSpPr/>
          <p:nvPr/>
        </p:nvSpPr>
        <p:spPr>
          <a:xfrm>
            <a:off x="938721" y="1923679"/>
            <a:ext cx="1232375" cy="506017"/>
          </a:xfrm>
          <a:prstGeom prst="ellipse">
            <a:avLst/>
          </a:pr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2">
              <a:shade val="50000"/>
              <a:hueOff val="0"/>
              <a:satOff val="-7845"/>
              <a:lumOff val="25093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Овал 18"/>
          <p:cNvSpPr/>
          <p:nvPr/>
        </p:nvSpPr>
        <p:spPr>
          <a:xfrm>
            <a:off x="814908" y="2525741"/>
            <a:ext cx="1236817" cy="506017"/>
          </a:xfrm>
          <a:prstGeom prst="ellipse">
            <a:avLst/>
          </a:pr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2">
              <a:shade val="50000"/>
              <a:hueOff val="0"/>
              <a:satOff val="-11768"/>
              <a:lumOff val="3764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1" name="Овал 20"/>
          <p:cNvSpPr/>
          <p:nvPr/>
        </p:nvSpPr>
        <p:spPr>
          <a:xfrm>
            <a:off x="893884" y="3116675"/>
            <a:ext cx="1208940" cy="506017"/>
          </a:xfrm>
          <a:prstGeom prst="ellipse">
            <a:avLst/>
          </a:pr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2">
              <a:shade val="50000"/>
              <a:hueOff val="0"/>
              <a:satOff val="-11768"/>
              <a:lumOff val="3764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3" name="Овал 22"/>
          <p:cNvSpPr/>
          <p:nvPr/>
        </p:nvSpPr>
        <p:spPr>
          <a:xfrm>
            <a:off x="701737" y="3679192"/>
            <a:ext cx="1194380" cy="506017"/>
          </a:xfrm>
          <a:prstGeom prst="ellipse">
            <a:avLst/>
          </a:pr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2">
              <a:shade val="50000"/>
              <a:hueOff val="0"/>
              <a:satOff val="-7845"/>
              <a:lumOff val="25093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Овал 24"/>
          <p:cNvSpPr/>
          <p:nvPr/>
        </p:nvSpPr>
        <p:spPr>
          <a:xfrm>
            <a:off x="701737" y="4245967"/>
            <a:ext cx="853162" cy="506017"/>
          </a:xfrm>
          <a:prstGeom prst="ellipse">
            <a:avLst/>
          </a:pr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2">
              <a:shade val="50000"/>
              <a:hueOff val="0"/>
              <a:satOff val="-3923"/>
              <a:lumOff val="12547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1" y="4772027"/>
            <a:ext cx="9153526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55576" y="4277874"/>
            <a:ext cx="9361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75,32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470" y="106458"/>
            <a:ext cx="8928992" cy="400091"/>
          </a:xfrm>
          <a:prstGeom prst="rect">
            <a:avLst/>
          </a:prstGeom>
          <a:noFill/>
        </p:spPr>
        <p:txBody>
          <a:bodyPr wrap="square" lIns="91420" tIns="45711" rIns="91420" bIns="45711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ru-RU"/>
            </a:defPPr>
            <a:lvl1pPr algn="ctr">
              <a:lnSpc>
                <a:spcPct val="80000"/>
              </a:lnSpc>
              <a:defRPr sz="2500" b="1">
                <a:solidFill>
                  <a:srgbClr val="C00000"/>
                </a:solidFill>
                <a:latin typeface="Univers"/>
              </a:defRPr>
            </a:lvl1pPr>
          </a:lstStyle>
          <a:p>
            <a:pPr>
              <a:defRPr/>
            </a:pPr>
            <a:r>
              <a:rPr lang="ru-RU" kern="0" spc="50" dirty="0" smtClean="0">
                <a:ln w="11430"/>
                <a:solidFill>
                  <a:srgbClr val="073E87">
                    <a:lumMod val="40000"/>
                    <a:lumOff val="60000"/>
                  </a:srgb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Республика Татарстан</a:t>
            </a:r>
            <a:endParaRPr lang="ru-RU" kern="0" spc="50" dirty="0">
              <a:ln w="11430"/>
              <a:solidFill>
                <a:srgbClr val="073E87">
                  <a:lumMod val="40000"/>
                  <a:lumOff val="60000"/>
                </a:srgb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724" y="603998"/>
            <a:ext cx="1661058" cy="56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dirty="0" smtClean="0">
                <a:solidFill>
                  <a:srgbClr val="C00000"/>
                </a:solidFill>
              </a:rPr>
              <a:t>4 001,6 </a:t>
            </a:r>
            <a:endParaRPr lang="ru-RU" b="1" dirty="0">
              <a:solidFill>
                <a:srgbClr val="C00000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ru-RU" sz="1600" b="1" dirty="0">
                <a:solidFill>
                  <a:prstClr val="black"/>
                </a:solidFill>
              </a:rPr>
              <a:t>тыс. чел.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22427" y="1271573"/>
            <a:ext cx="1816524" cy="56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dirty="0">
                <a:solidFill>
                  <a:srgbClr val="C00000"/>
                </a:solidFill>
              </a:rPr>
              <a:t>1 </a:t>
            </a:r>
            <a:r>
              <a:rPr lang="ru-RU" b="1" dirty="0" smtClean="0">
                <a:solidFill>
                  <a:srgbClr val="C00000"/>
                </a:solidFill>
              </a:rPr>
              <a:t>983 </a:t>
            </a:r>
            <a:endParaRPr lang="ru-RU" b="1" dirty="0">
              <a:solidFill>
                <a:srgbClr val="C00000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ru-RU" sz="1600" b="1" dirty="0">
                <a:solidFill>
                  <a:prstClr val="black"/>
                </a:solidFill>
              </a:rPr>
              <a:t>тыс. чел.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92661" y="1881207"/>
            <a:ext cx="1724493" cy="56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dirty="0" smtClean="0">
                <a:solidFill>
                  <a:srgbClr val="C00000"/>
                </a:solidFill>
              </a:rPr>
              <a:t>966,6 </a:t>
            </a:r>
            <a:endParaRPr lang="ru-RU" b="1" dirty="0">
              <a:solidFill>
                <a:srgbClr val="C00000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ru-RU" sz="1600" b="1" dirty="0">
                <a:solidFill>
                  <a:prstClr val="black"/>
                </a:solidFill>
              </a:rPr>
              <a:t>тыс. чел.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25055" y="2464460"/>
            <a:ext cx="1816523" cy="56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dirty="0" smtClean="0">
                <a:solidFill>
                  <a:srgbClr val="C00000"/>
                </a:solidFill>
              </a:rPr>
              <a:t>203,4</a:t>
            </a:r>
            <a:endParaRPr lang="ru-RU" b="1" dirty="0">
              <a:solidFill>
                <a:srgbClr val="C00000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ru-RU" sz="1600" b="1" dirty="0">
                <a:solidFill>
                  <a:prstClr val="black"/>
                </a:solidFill>
              </a:rPr>
              <a:t>тыс. чел. </a:t>
            </a:r>
          </a:p>
        </p:txBody>
      </p:sp>
      <p:sp>
        <p:nvSpPr>
          <p:cNvPr id="4096" name="Прямоугольник 4095"/>
          <p:cNvSpPr/>
          <p:nvPr/>
        </p:nvSpPr>
        <p:spPr>
          <a:xfrm>
            <a:off x="938725" y="3088261"/>
            <a:ext cx="1182521" cy="56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b="1" dirty="0" smtClean="0">
                <a:solidFill>
                  <a:srgbClr val="C00000"/>
                </a:solidFill>
              </a:rPr>
              <a:t>58 331,8</a:t>
            </a:r>
            <a:endParaRPr lang="ru-RU" b="1" dirty="0">
              <a:solidFill>
                <a:srgbClr val="C00000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ru-RU" sz="1600" b="1" dirty="0">
                <a:solidFill>
                  <a:prstClr val="black"/>
                </a:solidFill>
              </a:rPr>
              <a:t>руб.</a:t>
            </a:r>
          </a:p>
        </p:txBody>
      </p:sp>
      <p:sp>
        <p:nvSpPr>
          <p:cNvPr id="4097" name="Прямоугольник 4096"/>
          <p:cNvSpPr/>
          <p:nvPr/>
        </p:nvSpPr>
        <p:spPr>
          <a:xfrm>
            <a:off x="716075" y="3679192"/>
            <a:ext cx="1165704" cy="5632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dirty="0" smtClean="0">
                <a:solidFill>
                  <a:srgbClr val="C00000"/>
                </a:solidFill>
              </a:rPr>
              <a:t>20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673,6</a:t>
            </a:r>
            <a:endParaRPr lang="ru-RU" b="1" dirty="0">
              <a:solidFill>
                <a:srgbClr val="C00000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ru-RU" sz="1600" b="1" dirty="0">
                <a:solidFill>
                  <a:prstClr val="black"/>
                </a:solidFill>
              </a:rPr>
              <a:t>руб.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748464" y="4506965"/>
            <a:ext cx="311320" cy="30777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ru-RU"/>
            </a:defPPr>
            <a:lvl1pPr algn="r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>
                    <a:lumMod val="50000"/>
                  </a:schemeClr>
                </a:solidFill>
                <a:latin typeface="Arial" charset="0"/>
              </a:defRPr>
            </a:lvl1pPr>
          </a:lstStyle>
          <a:p>
            <a:pPr defTabSz="914333">
              <a:defRPr/>
            </a:pPr>
            <a:r>
              <a:rPr lang="en-US" b="1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</a:t>
            </a:r>
            <a:endParaRPr lang="ru-RU" b="1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44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346894" y="2393643"/>
            <a:ext cx="8437512" cy="2428357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44000">
                <a:schemeClr val="bg1">
                  <a:lumMod val="95000"/>
                </a:schemeClr>
              </a:gs>
              <a:gs pos="100000">
                <a:schemeClr val="bg1"/>
              </a:gs>
            </a:gsLst>
          </a:gra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2000" b="1" dirty="0">
                <a:solidFill>
                  <a:prstClr val="black"/>
                </a:solidFill>
                <a:ea typeface="Calibri"/>
                <a:cs typeface="Times New Roman"/>
              </a:rPr>
              <a:t>Раздел 4. </a:t>
            </a:r>
            <a:r>
              <a:rPr lang="ru-RU" sz="1600" dirty="0">
                <a:solidFill>
                  <a:prstClr val="black"/>
                </a:solidFill>
                <a:ea typeface="Calibri"/>
                <a:cs typeface="Times New Roman"/>
              </a:rPr>
              <a:t>Стратегии «Обучение и информационная доступность для граждан старшего поколения»   </a:t>
            </a:r>
            <a:r>
              <a:rPr lang="ru-RU" sz="1600" b="1" dirty="0">
                <a:solidFill>
                  <a:prstClr val="black"/>
                </a:solidFill>
                <a:ea typeface="Calibri"/>
                <a:cs typeface="Times New Roman"/>
              </a:rPr>
              <a:t>Основными  задачами  Стратегии являются:</a:t>
            </a:r>
            <a:endParaRPr lang="ru-RU" sz="2000" b="1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990600" algn="just">
              <a:lnSpc>
                <a:spcPct val="115000"/>
              </a:lnSpc>
              <a:buFont typeface="Wingdings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  <a:ea typeface="Calibri"/>
                <a:cs typeface="Times New Roman"/>
              </a:rPr>
              <a:t>  создание условий для удовлетворения образовательных потребностей граждан старшего поколения;</a:t>
            </a:r>
            <a:endParaRPr lang="ru-RU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990600" algn="just">
              <a:lnSpc>
                <a:spcPct val="115000"/>
              </a:lnSpc>
              <a:buFont typeface="Wingdings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  <a:ea typeface="Calibri"/>
                <a:cs typeface="Times New Roman"/>
              </a:rPr>
              <a:t>  повышение уровня финансовой и правовой грамотности граждан старшего поколения в условиях современной экономики;</a:t>
            </a:r>
            <a:endParaRPr lang="ru-RU" sz="20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990600" algn="just">
              <a:lnSpc>
                <a:spcPct val="115000"/>
              </a:lnSpc>
              <a:buFont typeface="Wingdings" pitchFamily="2" charset="2"/>
              <a:buChar char="ü"/>
            </a:pPr>
            <a:r>
              <a:rPr lang="ru-RU" sz="1600" dirty="0">
                <a:solidFill>
                  <a:prstClr val="black"/>
                </a:solidFill>
                <a:ea typeface="Calibri"/>
                <a:cs typeface="Times New Roman"/>
              </a:rPr>
              <a:t>  создание условий для обеспечения гражданам старшего поколения  доступа к информации.</a:t>
            </a:r>
            <a:endParaRPr lang="ru-RU" sz="20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02742"/>
            <a:ext cx="8589542" cy="640798"/>
          </a:xfrm>
          <a:prstGeom prst="rect">
            <a:avLst/>
          </a:prstGeom>
          <a:solidFill>
            <a:schemeClr val="accent1">
              <a:lumMod val="75000"/>
              <a:alpha val="46000"/>
            </a:schemeClr>
          </a:solidFill>
        </p:spPr>
        <p:txBody>
          <a:bodyPr wrap="square" lIns="91420" tIns="45711" rIns="91420" bIns="45711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200" b="1" dirty="0">
                <a:solidFill>
                  <a:prstClr val="white"/>
                </a:solidFill>
              </a:rPr>
              <a:t>Стратегия действий в интересах граждан старшего </a:t>
            </a:r>
            <a:endParaRPr lang="en-US" sz="2200" b="1" dirty="0" smtClean="0">
              <a:solidFill>
                <a:prstClr val="white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200" b="1" dirty="0" smtClean="0">
                <a:solidFill>
                  <a:prstClr val="white"/>
                </a:solidFill>
              </a:rPr>
              <a:t>поколения до </a:t>
            </a:r>
            <a:r>
              <a:rPr lang="ru-RU" sz="2200" b="1" dirty="0">
                <a:solidFill>
                  <a:prstClr val="white"/>
                </a:solidFill>
              </a:rPr>
              <a:t>2025г.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4772027"/>
            <a:ext cx="9153526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http://www.pfrrt.ru/upload/iblock/c6f/c6f4e0b5a562d2eea2aa7ef0309464f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48"/>
          <a:stretch/>
        </p:blipFill>
        <p:spPr bwMode="auto">
          <a:xfrm>
            <a:off x="566555" y="821326"/>
            <a:ext cx="3909551" cy="16482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1" name="Picture 3" descr="C:\Users\1213\Desktop\DSC0628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4"/>
          <a:stretch/>
        </p:blipFill>
        <p:spPr bwMode="auto">
          <a:xfrm>
            <a:off x="4565650" y="809316"/>
            <a:ext cx="3750766" cy="16526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55" y="195486"/>
            <a:ext cx="720080" cy="592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820472" y="4506965"/>
            <a:ext cx="311320" cy="30777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ru-RU"/>
            </a:defPPr>
            <a:lvl1pPr algn="r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>
                    <a:lumMod val="50000"/>
                  </a:schemeClr>
                </a:solidFill>
                <a:latin typeface="Arial" charset="0"/>
              </a:defRPr>
            </a:lvl1pPr>
          </a:lstStyle>
          <a:p>
            <a:pPr defTabSz="914333">
              <a:defRPr/>
            </a:pPr>
            <a:r>
              <a:rPr lang="en-US" b="1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5</a:t>
            </a:r>
            <a:endParaRPr lang="ru-RU" b="1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90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4772027"/>
            <a:ext cx="9153526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15204" y="267494"/>
            <a:ext cx="8577276" cy="640816"/>
          </a:xfrm>
          <a:prstGeom prst="rect">
            <a:avLst/>
          </a:prstGeom>
          <a:solidFill>
            <a:schemeClr val="accent1">
              <a:lumMod val="75000"/>
              <a:alpha val="46000"/>
            </a:schemeClr>
          </a:solidFill>
        </p:spPr>
        <p:txBody>
          <a:bodyPr wrap="square" lIns="91420" tIns="45711" rIns="91420" bIns="45711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200" b="1" dirty="0">
                <a:solidFill>
                  <a:prstClr val="white"/>
                </a:solidFill>
              </a:rPr>
              <a:t>Федеральный закон «Об образовании в Российской Федерации»</a:t>
            </a:r>
            <a:r>
              <a:rPr lang="en-US" sz="2200" b="1" dirty="0">
                <a:solidFill>
                  <a:prstClr val="white"/>
                </a:solidFill>
              </a:rPr>
              <a:t> </a:t>
            </a:r>
            <a:endParaRPr lang="ru-RU" sz="2200" b="1" dirty="0">
              <a:solidFill>
                <a:prstClr val="white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2200" b="1" dirty="0">
                <a:solidFill>
                  <a:prstClr val="white"/>
                </a:solidFill>
              </a:rPr>
              <a:t>29 декабря 2012 года № 273- ФЗ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9889" y="1059582"/>
            <a:ext cx="8568952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900" dirty="0">
              <a:solidFill>
                <a:prstClr val="black"/>
              </a:solidFill>
            </a:endParaRPr>
          </a:p>
          <a:p>
            <a:r>
              <a:rPr lang="ru-RU" b="1" dirty="0">
                <a:solidFill>
                  <a:prstClr val="black"/>
                </a:solidFill>
              </a:rPr>
              <a:t>«</a:t>
            </a:r>
            <a:r>
              <a:rPr lang="ru-RU" sz="1600" b="1" dirty="0">
                <a:solidFill>
                  <a:prstClr val="black"/>
                </a:solidFill>
              </a:rPr>
              <a:t>Статья 3. </a:t>
            </a:r>
            <a:r>
              <a:rPr lang="ru-RU" sz="1400" dirty="0">
                <a:solidFill>
                  <a:prstClr val="black"/>
                </a:solidFill>
              </a:rPr>
              <a:t>Основные принципы государственной политики и правового регулирования отношений в сфере образования</a:t>
            </a:r>
          </a:p>
          <a:p>
            <a:r>
              <a:rPr lang="ru-RU" sz="1400" dirty="0">
                <a:solidFill>
                  <a:prstClr val="black"/>
                </a:solidFill>
              </a:rPr>
              <a:t>……….</a:t>
            </a:r>
          </a:p>
          <a:p>
            <a:r>
              <a:rPr lang="ru-RU" sz="1400" dirty="0">
                <a:solidFill>
                  <a:prstClr val="black"/>
                </a:solidFill>
              </a:rPr>
              <a:t>       8)  обеспечение права на образование в течение всей жизни в соответствии с потребностями личности, адаптивность системы образования к уровню подготовки, особенностям развития, способностям и интересам человека;</a:t>
            </a:r>
          </a:p>
          <a:p>
            <a:endParaRPr lang="ru-RU" sz="1000" b="1" dirty="0">
              <a:solidFill>
                <a:prstClr val="black"/>
              </a:solidFill>
            </a:endParaRPr>
          </a:p>
          <a:p>
            <a:r>
              <a:rPr lang="ru-RU" sz="1600" b="1" dirty="0">
                <a:solidFill>
                  <a:prstClr val="black"/>
                </a:solidFill>
              </a:rPr>
              <a:t>Статья 5. </a:t>
            </a:r>
            <a:r>
              <a:rPr lang="ru-RU" sz="1400" dirty="0">
                <a:solidFill>
                  <a:prstClr val="black"/>
                </a:solidFill>
              </a:rPr>
              <a:t>Право на образование. Государственные гарантии реализации права на образование в Российской Федерации</a:t>
            </a:r>
          </a:p>
          <a:p>
            <a:r>
              <a:rPr lang="ru-RU" sz="1400" dirty="0">
                <a:solidFill>
                  <a:prstClr val="black"/>
                </a:solidFill>
              </a:rPr>
              <a:t>…….</a:t>
            </a:r>
          </a:p>
          <a:p>
            <a:pPr indent="361950"/>
            <a:r>
              <a:rPr lang="ru-RU" sz="1400" dirty="0">
                <a:solidFill>
                  <a:prstClr val="black"/>
                </a:solidFill>
              </a:rPr>
              <a:t>4. В Российской Федерации реализация права каждого человека на образование обеспечивается путем создания федеральными государственными органами, органами государственной власти субъектов Российской Федерации и органами местного самоуправления соответствующих социально-экономических условий для его получения, расширения возможностей удовлетворять потребности человека в получении образования различных уровня и направленности </a:t>
            </a:r>
            <a:r>
              <a:rPr lang="ru-RU" sz="1400" b="1" dirty="0">
                <a:solidFill>
                  <a:prstClr val="black"/>
                </a:solidFill>
              </a:rPr>
              <a:t>в течение всей жизни</a:t>
            </a:r>
            <a:r>
              <a:rPr lang="ru-RU" sz="1400" dirty="0">
                <a:solidFill>
                  <a:prstClr val="black"/>
                </a:solidFill>
              </a:rPr>
              <a:t>.»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55" y="195486"/>
            <a:ext cx="720080" cy="592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797184" y="4506965"/>
            <a:ext cx="311320" cy="30777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ru-RU"/>
            </a:defPPr>
            <a:lvl1pPr algn="r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>
                    <a:lumMod val="50000"/>
                  </a:schemeClr>
                </a:solidFill>
                <a:latin typeface="Arial" charset="0"/>
              </a:defRPr>
            </a:lvl1pPr>
          </a:lstStyle>
          <a:p>
            <a:pPr defTabSz="914333">
              <a:defRPr/>
            </a:pPr>
            <a:r>
              <a:rPr lang="en-US" b="1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</a:t>
            </a:r>
            <a:endParaRPr lang="ru-RU" b="1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104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275606"/>
            <a:ext cx="8577276" cy="941778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txBody>
          <a:bodyPr wrap="square" lIns="91420" tIns="45711" rIns="91420" bIns="45711" rtlCol="0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 smtClean="0">
                <a:solidFill>
                  <a:schemeClr val="bg1"/>
                </a:solidFill>
              </a:rPr>
              <a:t>УЧАСТНИКИ  ФОРУМА   «Обучение на протяжении жизни. Доступность образования                                в пожилом возрасте»  обращаются к Правительству Российской Федерации с                              просьбой о необходимости  принять следующие меры: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2281684"/>
            <a:ext cx="8577276" cy="1154162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marL="449263" indent="-269875" algn="just" defTabSz="914125">
              <a:lnSpc>
                <a:spcPct val="115000"/>
              </a:lnSpc>
              <a:spcAft>
                <a:spcPts val="600"/>
              </a:spcAft>
              <a:buFont typeface="Wingdings" pitchFamily="2" charset="2"/>
              <a:buChar char="v"/>
            </a:pPr>
            <a:r>
              <a:rPr lang="ru-RU" sz="1200" dirty="0" smtClean="0">
                <a:solidFill>
                  <a:prstClr val="black"/>
                </a:solidFill>
                <a:latin typeface="Myriad Pro" pitchFamily="34" charset="0"/>
                <a:ea typeface="Times New Roman"/>
                <a:cs typeface="Times New Roman"/>
              </a:rPr>
              <a:t>1.Обеспечить </a:t>
            </a:r>
            <a:r>
              <a:rPr lang="ru-RU" sz="1200" dirty="0">
                <a:solidFill>
                  <a:prstClr val="black"/>
                </a:solidFill>
                <a:latin typeface="Myriad Pro" pitchFamily="34" charset="0"/>
                <a:ea typeface="Times New Roman"/>
                <a:cs typeface="Times New Roman"/>
              </a:rPr>
              <a:t>развитие правовой базы и устранение  существующих законодательных, административных и иных барьеров, препятствующих распространению  дополнительного образования  пожилых людей, в том числе разработать  и принять  федеральные нормативные правовые акты, определяющие порядок организации дополнительного образования  пожилых граждан, привлечения  образовательных учреждений  к обучению </a:t>
            </a:r>
            <a:r>
              <a:rPr lang="ru-RU" sz="1200" dirty="0" smtClean="0">
                <a:solidFill>
                  <a:prstClr val="black"/>
                </a:solidFill>
                <a:latin typeface="Myriad Pro" pitchFamily="34" charset="0"/>
                <a:ea typeface="Times New Roman"/>
                <a:cs typeface="Times New Roman"/>
              </a:rPr>
              <a:t>пенсионеров </a:t>
            </a:r>
            <a:r>
              <a:rPr lang="ru-RU" sz="1200" dirty="0">
                <a:solidFill>
                  <a:prstClr val="black"/>
                </a:solidFill>
                <a:latin typeface="Myriad Pro" pitchFamily="34" charset="0"/>
                <a:ea typeface="Times New Roman"/>
                <a:cs typeface="Times New Roman"/>
              </a:rPr>
              <a:t>и  механизмов их финансирования , включая оплату труда преподавателей</a:t>
            </a:r>
            <a:r>
              <a:rPr lang="ru-RU" sz="1200" dirty="0" smtClean="0">
                <a:solidFill>
                  <a:prstClr val="black"/>
                </a:solidFill>
                <a:latin typeface="Myriad Pro" pitchFamily="34" charset="0"/>
                <a:ea typeface="Times New Roman"/>
                <a:cs typeface="Times New Roman"/>
              </a:rPr>
              <a:t>.</a:t>
            </a:r>
            <a:endParaRPr lang="ru-RU" sz="1200" dirty="0">
              <a:solidFill>
                <a:prstClr val="black"/>
              </a:solidFill>
              <a:latin typeface="Myriad Pro" pitchFamily="34" charset="0"/>
              <a:ea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3362" y="3435846"/>
            <a:ext cx="8577276" cy="517065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marL="449263" indent="-269875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v"/>
            </a:pPr>
            <a:r>
              <a:rPr lang="ru-RU" sz="1200" dirty="0" smtClean="0">
                <a:solidFill>
                  <a:prstClr val="black"/>
                </a:solidFill>
                <a:latin typeface="Myriad Pro" pitchFamily="34" charset="0"/>
                <a:ea typeface="Times New Roman"/>
                <a:cs typeface="Times New Roman"/>
              </a:rPr>
              <a:t>2</a:t>
            </a:r>
            <a:r>
              <a:rPr lang="ru-RU" sz="1200" dirty="0">
                <a:solidFill>
                  <a:prstClr val="black"/>
                </a:solidFill>
                <a:latin typeface="Myriad Pro" pitchFamily="34" charset="0"/>
                <a:ea typeface="Times New Roman"/>
                <a:cs typeface="Times New Roman"/>
              </a:rPr>
              <a:t>. Определить государственный орган  исполнительной власти, ответственный  за координацию вопросов  дополнительного  образования граждан старшего поколения.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5204" y="4011910"/>
            <a:ext cx="8577276" cy="72943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marL="449263" indent="-269875" algn="just">
              <a:lnSpc>
                <a:spcPct val="115000"/>
              </a:lnSpc>
              <a:spcAft>
                <a:spcPts val="1000"/>
              </a:spcAft>
              <a:buFont typeface="Wingdings" pitchFamily="2" charset="2"/>
              <a:buChar char="v"/>
            </a:pPr>
            <a:r>
              <a:rPr lang="ru-RU" sz="1200" dirty="0">
                <a:solidFill>
                  <a:prstClr val="black"/>
                </a:solidFill>
                <a:latin typeface="Myriad Pro" pitchFamily="34" charset="0"/>
                <a:ea typeface="Times New Roman"/>
                <a:cs typeface="Times New Roman"/>
              </a:rPr>
              <a:t>3</a:t>
            </a:r>
            <a:r>
              <a:rPr lang="ru-RU" sz="1200" dirty="0" smtClean="0">
                <a:solidFill>
                  <a:prstClr val="black"/>
                </a:solidFill>
                <a:latin typeface="Myriad Pro" pitchFamily="34" charset="0"/>
                <a:ea typeface="Times New Roman"/>
                <a:cs typeface="Times New Roman"/>
              </a:rPr>
              <a:t>. Определить </a:t>
            </a:r>
            <a:r>
              <a:rPr lang="ru-RU" sz="1200" dirty="0">
                <a:solidFill>
                  <a:prstClr val="black"/>
                </a:solidFill>
                <a:latin typeface="Myriad Pro" pitchFamily="34" charset="0"/>
                <a:ea typeface="Times New Roman"/>
                <a:cs typeface="Times New Roman"/>
              </a:rPr>
              <a:t>перспективные и  устойчивые источники   финансирования  программ дополнительного  образования  пожилых людей, в том числе таких  долгосрочных социальных проектов ,как «Серебряные университеты», через прямое  субсидирование организаций, а также выделение грантов.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3362" y="184934"/>
            <a:ext cx="8577276" cy="658624"/>
          </a:xfrm>
          <a:prstGeom prst="rect">
            <a:avLst/>
          </a:prstGeom>
          <a:solidFill>
            <a:schemeClr val="accent1">
              <a:lumMod val="75000"/>
              <a:alpha val="53000"/>
            </a:schemeClr>
          </a:solidFill>
        </p:spPr>
        <p:txBody>
          <a:bodyPr wrap="square" lIns="91420" tIns="45711" rIns="91420" bIns="45711" rtlCol="0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>
                <a:solidFill>
                  <a:schemeClr val="bg1"/>
                </a:solidFill>
              </a:rPr>
              <a:t>Выписка из Резолюции Московского  международного форума «</a:t>
            </a:r>
            <a:r>
              <a:rPr lang="ru-RU" sz="1600" b="1" dirty="0" smtClean="0">
                <a:solidFill>
                  <a:schemeClr val="bg1"/>
                </a:solidFill>
              </a:rPr>
              <a:t>Обучение на                   </a:t>
            </a:r>
            <a:r>
              <a:rPr lang="ru-RU" sz="1600" b="1" dirty="0">
                <a:solidFill>
                  <a:schemeClr val="bg1"/>
                </a:solidFill>
              </a:rPr>
              <a:t>протяжении жизни. Доступность образования в пожилом возрасте»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55" y="195486"/>
            <a:ext cx="720080" cy="592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51520" y="843558"/>
            <a:ext cx="8640960" cy="375487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sz="1600" b="1" dirty="0"/>
              <a:t>от 19 сентября 2019г.                                                                                                                               г</a:t>
            </a:r>
            <a:r>
              <a:rPr lang="ru-RU" sz="1600" b="1" dirty="0" smtClean="0"/>
              <a:t>. Москва  </a:t>
            </a:r>
            <a:endParaRPr lang="ru-RU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8712460" y="4506965"/>
            <a:ext cx="431540" cy="30777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ru-RU"/>
            </a:defPPr>
            <a:lvl1pPr algn="r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chemeClr val="bg1">
                    <a:lumMod val="50000"/>
                  </a:schemeClr>
                </a:solidFill>
                <a:latin typeface="Arial" charset="0"/>
              </a:defRPr>
            </a:lvl1pPr>
          </a:lstStyle>
          <a:p>
            <a:pPr defTabSz="914333">
              <a:defRPr/>
            </a:pPr>
            <a:r>
              <a:rPr lang="en-US" b="1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  <a:endParaRPr lang="ru-RU" b="1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4772027"/>
            <a:ext cx="9153526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831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1" y="4772027"/>
            <a:ext cx="9153526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95536" y="195486"/>
            <a:ext cx="9361040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>
              <a:defRPr/>
            </a:pPr>
            <a:r>
              <a:rPr lang="ru-RU" sz="24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Университет третьего возраста в цифрах</a:t>
            </a:r>
            <a:endParaRPr lang="ru-RU" sz="2400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627534"/>
            <a:ext cx="19168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33"/>
            <a:r>
              <a:rPr lang="ru-RU" b="1" dirty="0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2007 по </a:t>
            </a:r>
            <a:r>
              <a:rPr lang="ru-RU" b="1" dirty="0" smtClean="0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en-US" b="1" dirty="0" smtClean="0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b="1" dirty="0" smtClean="0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гг.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867946"/>
            <a:ext cx="31838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33"/>
            <a:r>
              <a:rPr lang="en-US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97 878 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</a:t>
            </a:r>
            <a:r>
              <a:rPr lang="ru-RU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995686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33"/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43 919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42896" y="627534"/>
            <a:ext cx="2794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33"/>
            <a:r>
              <a:rPr lang="ru-RU" sz="2000" b="1" dirty="0" smtClean="0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2022-2023 </a:t>
            </a:r>
            <a:r>
              <a:rPr lang="ru-RU" sz="2000" b="1" dirty="0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гг.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491882" y="855752"/>
            <a:ext cx="34563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33"/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378</a:t>
            </a:r>
            <a:endParaRPr lang="ru-RU" sz="2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91880" y="3910866"/>
            <a:ext cx="568863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33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Университеты третьего возраста </a:t>
            </a:r>
            <a:endParaRPr lang="ru-RU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33"/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 всех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r>
              <a:rPr lang="ru-RU" sz="1200" dirty="0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муниципальных </a:t>
            </a: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районах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городах Республики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Татарстан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3147814"/>
            <a:ext cx="17238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33"/>
            <a:r>
              <a:rPr lang="ru-RU" sz="1600" b="1" dirty="0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 по </a:t>
            </a:r>
            <a:r>
              <a:rPr lang="ru-RU" sz="1600" b="1" dirty="0" smtClean="0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 </a:t>
            </a:r>
            <a:r>
              <a:rPr lang="ru-RU" sz="1600" b="1" dirty="0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гг.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3491882" y="2224484"/>
            <a:ext cx="33123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33"/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7 662</a:t>
            </a:r>
            <a:r>
              <a:rPr lang="ru-RU" sz="5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9512" y="3385324"/>
            <a:ext cx="367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33"/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48 417 516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707174" y="4506965"/>
            <a:ext cx="401330" cy="30777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ru-RU"/>
            </a:defPPr>
            <a:lvl1pPr algn="r" defTabSz="914333" fontAlgn="base">
              <a:spcBef>
                <a:spcPct val="0"/>
              </a:spcBef>
              <a:spcAft>
                <a:spcPct val="0"/>
              </a:spcAft>
              <a:defRPr sz="1400" b="1" ker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defRPr>
            </a:lvl1pPr>
          </a:lstStyle>
          <a:p>
            <a:r>
              <a:rPr lang="ru-RU" dirty="0"/>
              <a:t>8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458204" y="627534"/>
            <a:ext cx="2794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33"/>
            <a:r>
              <a:rPr lang="ru-RU" sz="2000" b="1" dirty="0" smtClean="0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2023-2024 </a:t>
            </a:r>
            <a:r>
              <a:rPr lang="ru-RU" sz="2000" b="1" dirty="0">
                <a:solidFill>
                  <a:srgbClr val="073E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гг.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384916" y="855752"/>
            <a:ext cx="26642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33"/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293</a:t>
            </a:r>
            <a:endParaRPr lang="ru-RU" sz="2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444208" y="2079888"/>
            <a:ext cx="4176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33"/>
            <a:r>
              <a:rPr 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8 628 </a:t>
            </a:r>
            <a:r>
              <a:rPr lang="ru-RU" sz="20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тыс.руб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36023" y="1419622"/>
            <a:ext cx="289581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33"/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Прошли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с 2007 по </a:t>
            </a: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en-US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гг. </a:t>
            </a:r>
          </a:p>
          <a:p>
            <a:pPr defTabSz="914333"/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Университете третьего </a:t>
            </a: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возраста, в том числе: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79512" y="2571750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33"/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Прошли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 </a:t>
            </a: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программе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«Основы компьютерной грамотности</a:t>
            </a: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79512" y="3877186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33"/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Финансирование Университетов третьего</a:t>
            </a:r>
          </a:p>
          <a:p>
            <a:pPr defTabSz="914333"/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возраста из бюджета Республики Татарстан</a:t>
            </a:r>
          </a:p>
          <a:p>
            <a:pPr defTabSz="914333"/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2014 по 2023 гг.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491882" y="1635646"/>
            <a:ext cx="26642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33"/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прошли обучение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6 479 </a:t>
            </a: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чел.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491882" y="2986375"/>
            <a:ext cx="30963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33"/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Финансирование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Университетов </a:t>
            </a:r>
            <a:endParaRPr lang="ru-RU" sz="1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33"/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третьего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возраста из бюджета </a:t>
            </a:r>
            <a:endParaRPr lang="ru-RU" sz="1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33"/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Республики Татарстан </a:t>
            </a:r>
          </a:p>
          <a:p>
            <a:pPr defTabSz="914333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216</a:t>
            </a: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преподавателей</a:t>
            </a:r>
          </a:p>
          <a:p>
            <a:pPr defTabSz="914333"/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431492" y="2657113"/>
            <a:ext cx="260500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33"/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Финансирование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Университетов </a:t>
            </a:r>
            <a:endParaRPr lang="ru-RU" sz="1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33"/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третьего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возраста из бюджета </a:t>
            </a:r>
            <a:endParaRPr lang="ru-RU" sz="1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333"/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Республики Татарстан </a:t>
            </a:r>
          </a:p>
          <a:p>
            <a:pPr defTabSz="914333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220</a:t>
            </a: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преподавателей</a:t>
            </a:r>
          </a:p>
          <a:p>
            <a:pPr defTabSz="914333"/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491882" y="1347614"/>
            <a:ext cx="26050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33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учебных групп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431492" y="1347614"/>
            <a:ext cx="26050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33"/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учебных групп</a:t>
            </a:r>
          </a:p>
          <a:p>
            <a:pPr defTabSz="914333"/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(плановый приём</a:t>
            </a: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0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55" y="195486"/>
            <a:ext cx="720080" cy="592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3491882" y="1952309"/>
            <a:ext cx="32977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33"/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программе 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«Основы компьютерной грамотности</a:t>
            </a: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2 006</a:t>
            </a:r>
            <a:r>
              <a:rPr lang="ru-RU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чел.</a:t>
            </a:r>
            <a:endParaRPr lang="ru-RU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68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275606"/>
            <a:ext cx="2631703" cy="3155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15208" y="189396"/>
            <a:ext cx="7785184" cy="1052578"/>
          </a:xfrm>
          <a:prstGeom prst="rect">
            <a:avLst/>
          </a:prstGeom>
          <a:solidFill>
            <a:schemeClr val="accent1">
              <a:lumMod val="75000"/>
              <a:alpha val="66000"/>
            </a:schemeClr>
          </a:solidFill>
        </p:spPr>
        <p:txBody>
          <a:bodyPr wrap="square" lIns="91420" tIns="45711" rIns="91420" bIns="45711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3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Региональное Отделение  ООО «Союз пенсионеров России» по Республике Татарстан </a:t>
            </a:r>
          </a:p>
          <a:p>
            <a:pPr>
              <a:lnSpc>
                <a:spcPct val="80000"/>
              </a:lnSpc>
            </a:pPr>
            <a:r>
              <a:rPr lang="ru-RU" sz="13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Отделение фонда социального и пенсионного страхования по Республике Татарстан </a:t>
            </a:r>
          </a:p>
          <a:p>
            <a:pPr>
              <a:lnSpc>
                <a:spcPct val="80000"/>
              </a:lnSpc>
            </a:pPr>
            <a:r>
              <a:rPr lang="ru-RU" sz="13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Уполномоченный  по правам человека в Республике Татарстан </a:t>
            </a:r>
          </a:p>
          <a:p>
            <a:pPr>
              <a:lnSpc>
                <a:spcPct val="80000"/>
              </a:lnSpc>
            </a:pPr>
            <a:r>
              <a:rPr lang="ru-RU" sz="13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Казанский (Приволжский) федеральный университет</a:t>
            </a:r>
          </a:p>
          <a:p>
            <a:pPr>
              <a:lnSpc>
                <a:spcPct val="80000"/>
              </a:lnSpc>
            </a:pPr>
            <a:r>
              <a:rPr lang="ru-RU" sz="13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Казанский государственный институт культуры</a:t>
            </a:r>
          </a:p>
          <a:p>
            <a:pPr>
              <a:lnSpc>
                <a:spcPct val="80000"/>
              </a:lnSpc>
            </a:pPr>
            <a:r>
              <a:rPr lang="ru-RU" sz="13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Казанский  </a:t>
            </a:r>
            <a:r>
              <a:rPr lang="ru-RU" sz="13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государственный  медицинский университет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455" y="189396"/>
            <a:ext cx="720080" cy="592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/>
          <a:srcRect b="89329"/>
          <a:stretch/>
        </p:blipFill>
        <p:spPr>
          <a:xfrm>
            <a:off x="251520" y="1347614"/>
            <a:ext cx="5184576" cy="288032"/>
          </a:xfrm>
          <a:prstGeom prst="rect">
            <a:avLst/>
          </a:prstGeom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06736"/>
              </p:ext>
            </p:extLst>
          </p:nvPr>
        </p:nvGraphicFramePr>
        <p:xfrm>
          <a:off x="179512" y="1635646"/>
          <a:ext cx="6192688" cy="3034106"/>
        </p:xfrm>
        <a:graphic>
          <a:graphicData uri="http://schemas.openxmlformats.org/drawingml/2006/table">
            <a:tbl>
              <a:tblPr firstRow="1" bandRow="1"/>
              <a:tblGrid>
                <a:gridCol w="1440160"/>
                <a:gridCol w="1584176"/>
                <a:gridCol w="1442434"/>
                <a:gridCol w="1725918"/>
              </a:tblGrid>
              <a:tr h="21602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Философия</a:t>
                      </a:r>
                    </a:p>
                  </a:txBody>
                  <a:tcPr marL="78191" marR="78191" marT="31101" marB="31101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171450" marR="0" indent="-171450" algn="l" defTabSz="8158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История религий </a:t>
                      </a:r>
                    </a:p>
                  </a:txBody>
                  <a:tcPr marL="78191" marR="78191" marT="31101" marB="31101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  <a:tabLst>
                          <a:tab pos="3912235" algn="l"/>
                        </a:tabLst>
                      </a:pP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Фотокомпозиция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8191" marR="78191" marT="31101" marB="31101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itchFamily="2" charset="2"/>
                        <a:buChar char="ü"/>
                        <a:tabLst>
                          <a:tab pos="3912235" algn="l"/>
                        </a:tabLst>
                      </a:pPr>
                      <a:r>
                        <a:rPr lang="ru-RU" sz="9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Здоровье пенсионера»</a:t>
                      </a:r>
                    </a:p>
                  </a:txBody>
                  <a:tcPr marL="78191" marR="78191" marT="31101" marB="31101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281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171450" indent="-171450" algn="l" defTabSz="815807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ru-RU" sz="9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Основы здорового образа жизни </a:t>
                      </a:r>
                      <a:endParaRPr lang="ru-RU" sz="9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8191" marR="78191" marT="31101" marB="3110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alpha val="23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171450" marR="0" indent="-171450" algn="l" defTabSz="8158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История Казани</a:t>
                      </a:r>
                    </a:p>
                  </a:txBody>
                  <a:tcPr marL="78191" marR="78191" marT="31101" marB="31101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alpha val="23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171450" marR="0" indent="-171450" algn="l" defTabSz="8158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900" b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Генеология</a:t>
                      </a: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: история семьи</a:t>
                      </a:r>
                    </a:p>
                  </a:txBody>
                  <a:tcPr marL="78191" marR="78191" marT="31101" marB="31101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alpha val="23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8158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Проблемы восстановления  здоровья. Помоги себе сам»</a:t>
                      </a:r>
                    </a:p>
                  </a:txBody>
                  <a:tcPr marL="78191" marR="78191" marT="31101" marB="3110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alpha val="23000"/>
                      </a:sysClr>
                    </a:solidFill>
                  </a:tcPr>
                </a:tc>
              </a:tr>
              <a:tr h="3600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171450" marR="0" indent="-171450" algn="l" defTabSz="8158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История родного края</a:t>
                      </a:r>
                    </a:p>
                  </a:txBody>
                  <a:tcPr marL="78191" marR="78191" marT="31101" marB="3110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171450" marR="0" indent="-171450" algn="l" defTabSz="8158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Основы компьютерной  грамотности</a:t>
                      </a:r>
                    </a:p>
                  </a:txBody>
                  <a:tcPr marL="78191" marR="78191" marT="31101" marB="31101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8158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900" b="1" kern="1200" noProof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Культура и просвещение</a:t>
                      </a:r>
                    </a:p>
                  </a:txBody>
                  <a:tcPr marL="78191" marR="78191" marT="31101" marB="31101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8158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9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Профилактика сердечно-сосудистых заболеваний</a:t>
                      </a:r>
                      <a:endParaRPr lang="ru-RU" sz="9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8191" marR="78191" marT="31101" marB="3110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97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171450" indent="-171450" algn="l" defTabSz="815807" rtl="0" eaLnBrk="1" latinLnBrk="0" hangingPunct="1">
                        <a:buFont typeface="Wingdings" pitchFamily="2" charset="2"/>
                        <a:buChar char="ü"/>
                      </a:pP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Основы </a:t>
                      </a: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психологии</a:t>
                      </a:r>
                      <a:endParaRPr lang="ru-RU" sz="9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8191" marR="78191" marT="31101" marB="3110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alpha val="23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171450" marR="0" indent="-171450" algn="l" defTabSz="8158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Татарский язык</a:t>
                      </a:r>
                    </a:p>
                  </a:txBody>
                  <a:tcPr marL="78191" marR="78191" marT="31101" marB="31101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alpha val="23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171450" marR="0" lvl="0" indent="-171450" algn="l" defTabSz="8158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Работа на планшете</a:t>
                      </a:r>
                      <a:r>
                        <a:rPr lang="ru-RU" sz="9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(смартфоне)</a:t>
                      </a:r>
                      <a:endParaRPr lang="ru-RU" sz="9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8191" marR="78191" marT="31101" marB="31101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alpha val="23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8158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Основы правовых знаний</a:t>
                      </a:r>
                      <a:endParaRPr lang="ru-RU" sz="9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8191" marR="78191" marT="31101" marB="3110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alpha val="23000"/>
                      </a:sysClr>
                    </a:solidFill>
                  </a:tcPr>
                </a:tc>
              </a:tr>
              <a:tr h="2852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171450" marR="0" lvl="0" indent="-171450" algn="l" defTabSz="8158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900" b="1" kern="1200" noProof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История мировой культуры</a:t>
                      </a:r>
                    </a:p>
                  </a:txBody>
                  <a:tcPr marL="78191" marR="78191" marT="31101" marB="3110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171450" marR="0" indent="-171450" algn="l" defTabSz="8158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Основы здорового образа жизни. Танцетеропия</a:t>
                      </a:r>
                      <a:endParaRPr lang="ru-RU" sz="9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8191" marR="78191" marT="31101" marB="31101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8158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Обустройство  сада. Дизайн.</a:t>
                      </a:r>
                    </a:p>
                  </a:txBody>
                  <a:tcPr marL="78191" marR="78191" marT="31101" marB="31101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8158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9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Огор</a:t>
                      </a: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од на подоконнике</a:t>
                      </a:r>
                    </a:p>
                    <a:p>
                      <a:pPr marL="171450" marR="0" indent="-171450" algn="l" defTabSz="8158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endParaRPr lang="ru-RU" sz="9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171450" marR="0" indent="-171450" algn="l" defTabSz="8158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endParaRPr lang="ru-RU" sz="9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8191" marR="78191" marT="31101" marB="3110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0878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171450" marR="0" indent="-171450" algn="l" defTabSz="8158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Вокально-хоровое творчество</a:t>
                      </a:r>
                    </a:p>
                  </a:txBody>
                  <a:tcPr marL="78191" marR="78191" marT="31101" marB="3110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alpha val="23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171450" marR="0" indent="-171450" algn="l" defTabSz="8158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Здоровье </a:t>
                      </a: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пенсионера</a:t>
                      </a:r>
                      <a:endParaRPr lang="ru-RU" sz="9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8191" marR="78191" marT="31101" marB="31101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alpha val="23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8158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9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Школа</a:t>
                      </a:r>
                      <a:r>
                        <a:rPr lang="ru-RU" sz="9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правовых знаний</a:t>
                      </a:r>
                      <a:endParaRPr lang="ru-RU" sz="9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191" marR="78191" marT="31101" marB="31101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alpha val="23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8158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900" b="1" kern="1200" noProof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Профилактика сердечно-сосудистых заболеваний</a:t>
                      </a:r>
                    </a:p>
                  </a:txBody>
                  <a:tcPr marL="78191" marR="78191" marT="31101" marB="3110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alpha val="23000"/>
                      </a:sysClr>
                    </a:solidFill>
                  </a:tcPr>
                </a:tc>
              </a:tr>
              <a:tr h="3876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171450" marR="0" indent="-171450" algn="l" defTabSz="8158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Декоративно-прикладное</a:t>
                      </a:r>
                      <a:r>
                        <a:rPr lang="ru-RU" sz="9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творчество</a:t>
                      </a:r>
                      <a:endParaRPr lang="ru-RU" sz="9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8191" marR="78191" marT="31101" marB="3110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171450" marR="0" lvl="0" indent="-171450" algn="l" defTabSz="8158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900" b="1" kern="1200" noProof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Человек в мире информаций (журналистика)</a:t>
                      </a:r>
                    </a:p>
                  </a:txBody>
                  <a:tcPr marL="78191" marR="78191" marT="31101" marB="31101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Основы финансовой</a:t>
                      </a:r>
                      <a:r>
                        <a:rPr lang="ru-RU" sz="9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грамотности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191" marR="78191" marT="31101" marB="31101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Конструирование и моделирование одежды</a:t>
                      </a:r>
                    </a:p>
                    <a:p>
                      <a:pPr marL="171450" indent="-171450">
                        <a:buFont typeface="Wingdings" pitchFamily="2" charset="2"/>
                        <a:buChar char="ü"/>
                      </a:pP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8191" marR="78191" marT="31101" marB="3110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171450" marR="0" indent="-171450" algn="l" defTabSz="8158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Основы садоводства </a:t>
                      </a:r>
                      <a:endParaRPr lang="ru-RU" sz="900" b="1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8191" marR="78191" marT="31101" marB="3110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alpha val="23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8158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Современные</a:t>
                      </a:r>
                      <a:r>
                        <a:rPr lang="ru-RU" sz="9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проблемы экологии</a:t>
                      </a:r>
                    </a:p>
                  </a:txBody>
                  <a:tcPr marL="78191" marR="78191" marT="31101" marB="31101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alpha val="23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8158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ru-RU" sz="9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Иностранные</a:t>
                      </a:r>
                      <a:r>
                        <a:rPr lang="ru-RU" sz="900" b="1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языки</a:t>
                      </a:r>
                      <a:endParaRPr lang="ru-RU" sz="900" b="1" kern="1200" noProof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8191" marR="78191" marT="31101" marB="31101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alpha val="23000"/>
                      </a:sys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81580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endParaRPr lang="ru-RU" sz="900" b="1" kern="1200" noProof="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78191" marR="78191" marT="31101" marB="31101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alpha val="23000"/>
                      </a:sysClr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689172" y="4506965"/>
            <a:ext cx="419332" cy="30777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defPPr>
              <a:defRPr lang="ru-RU"/>
            </a:defPPr>
            <a:lvl1pPr algn="r" defTabSz="914333" fontAlgn="base">
              <a:spcBef>
                <a:spcPct val="0"/>
              </a:spcBef>
              <a:spcAft>
                <a:spcPct val="0"/>
              </a:spcAft>
              <a:defRPr sz="1400" b="1" ker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defRPr>
            </a:lvl1pPr>
          </a:lstStyle>
          <a:p>
            <a:r>
              <a:rPr lang="ru-RU" dirty="0"/>
              <a:t>9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4772027"/>
            <a:ext cx="9153526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http://sprrt.ru/data/spr/2023/New%20Folder/O%20nas%5d/82a5327c-10be-42ae-97c5-2de92870eb94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18"/>
          <a:stretch/>
        </p:blipFill>
        <p:spPr bwMode="auto">
          <a:xfrm>
            <a:off x="6444208" y="2859782"/>
            <a:ext cx="2520279" cy="1745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06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1098</Words>
  <Application>Microsoft Office PowerPoint</Application>
  <PresentationFormat>Экран (16:9)</PresentationFormat>
  <Paragraphs>158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Волна</vt:lpstr>
      <vt:lpstr>1_Волна</vt:lpstr>
      <vt:lpstr>3_Тема Office</vt:lpstr>
      <vt:lpstr>Социально-значимый проект «Университет третьего возраста»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013AbdrakhmanovMD</dc:creator>
  <cp:lastModifiedBy>Низамутдинова Эльвира Маратовна</cp:lastModifiedBy>
  <cp:revision>33</cp:revision>
  <dcterms:created xsi:type="dcterms:W3CDTF">2023-11-24T12:08:38Z</dcterms:created>
  <dcterms:modified xsi:type="dcterms:W3CDTF">2024-09-12T13:01:23Z</dcterms:modified>
</cp:coreProperties>
</file>